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4"/>
  </p:handoutMasterIdLst>
  <p:sldIdLst>
    <p:sldId id="257" r:id="rId2"/>
    <p:sldId id="258" r:id="rId3"/>
  </p:sldIdLst>
  <p:sldSz cx="18288000" cy="27432000"/>
  <p:notesSz cx="6858000" cy="9144000"/>
  <p:defaultTextStyle>
    <a:defPPr>
      <a:defRPr lang="en-US"/>
    </a:defPPr>
    <a:lvl1pPr marL="0" algn="l" defTabSz="2612492" rtl="0" eaLnBrk="1" latinLnBrk="0" hangingPunct="1">
      <a:defRPr sz="5100" kern="1200">
        <a:solidFill>
          <a:schemeClr val="tx1"/>
        </a:solidFill>
        <a:latin typeface="+mn-lt"/>
        <a:ea typeface="+mn-ea"/>
        <a:cs typeface="+mn-cs"/>
      </a:defRPr>
    </a:lvl1pPr>
    <a:lvl2pPr marL="1306246" algn="l" defTabSz="2612492" rtl="0" eaLnBrk="1" latinLnBrk="0" hangingPunct="1">
      <a:defRPr sz="5100" kern="1200">
        <a:solidFill>
          <a:schemeClr val="tx1"/>
        </a:solidFill>
        <a:latin typeface="+mn-lt"/>
        <a:ea typeface="+mn-ea"/>
        <a:cs typeface="+mn-cs"/>
      </a:defRPr>
    </a:lvl2pPr>
    <a:lvl3pPr marL="2612492" algn="l" defTabSz="2612492" rtl="0" eaLnBrk="1" latinLnBrk="0" hangingPunct="1">
      <a:defRPr sz="5100" kern="1200">
        <a:solidFill>
          <a:schemeClr val="tx1"/>
        </a:solidFill>
        <a:latin typeface="+mn-lt"/>
        <a:ea typeface="+mn-ea"/>
        <a:cs typeface="+mn-cs"/>
      </a:defRPr>
    </a:lvl3pPr>
    <a:lvl4pPr marL="3918738" algn="l" defTabSz="2612492" rtl="0" eaLnBrk="1" latinLnBrk="0" hangingPunct="1">
      <a:defRPr sz="5100" kern="1200">
        <a:solidFill>
          <a:schemeClr val="tx1"/>
        </a:solidFill>
        <a:latin typeface="+mn-lt"/>
        <a:ea typeface="+mn-ea"/>
        <a:cs typeface="+mn-cs"/>
      </a:defRPr>
    </a:lvl4pPr>
    <a:lvl5pPr marL="5224984" algn="l" defTabSz="2612492" rtl="0" eaLnBrk="1" latinLnBrk="0" hangingPunct="1">
      <a:defRPr sz="5100" kern="1200">
        <a:solidFill>
          <a:schemeClr val="tx1"/>
        </a:solidFill>
        <a:latin typeface="+mn-lt"/>
        <a:ea typeface="+mn-ea"/>
        <a:cs typeface="+mn-cs"/>
      </a:defRPr>
    </a:lvl5pPr>
    <a:lvl6pPr marL="6531233" algn="l" defTabSz="2612492" rtl="0" eaLnBrk="1" latinLnBrk="0" hangingPunct="1">
      <a:defRPr sz="5100" kern="1200">
        <a:solidFill>
          <a:schemeClr val="tx1"/>
        </a:solidFill>
        <a:latin typeface="+mn-lt"/>
        <a:ea typeface="+mn-ea"/>
        <a:cs typeface="+mn-cs"/>
      </a:defRPr>
    </a:lvl6pPr>
    <a:lvl7pPr marL="7837480" algn="l" defTabSz="2612492" rtl="0" eaLnBrk="1" latinLnBrk="0" hangingPunct="1">
      <a:defRPr sz="5100" kern="1200">
        <a:solidFill>
          <a:schemeClr val="tx1"/>
        </a:solidFill>
        <a:latin typeface="+mn-lt"/>
        <a:ea typeface="+mn-ea"/>
        <a:cs typeface="+mn-cs"/>
      </a:defRPr>
    </a:lvl7pPr>
    <a:lvl8pPr marL="9143726" algn="l" defTabSz="2612492" rtl="0" eaLnBrk="1" latinLnBrk="0" hangingPunct="1">
      <a:defRPr sz="5100" kern="1200">
        <a:solidFill>
          <a:schemeClr val="tx1"/>
        </a:solidFill>
        <a:latin typeface="+mn-lt"/>
        <a:ea typeface="+mn-ea"/>
        <a:cs typeface="+mn-cs"/>
      </a:defRPr>
    </a:lvl8pPr>
    <a:lvl9pPr marL="10449972" algn="l" defTabSz="2612492" rtl="0" eaLnBrk="1" latinLnBrk="0" hangingPunct="1">
      <a:defRPr sz="5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131313"/>
    <a:srgbClr val="0D0D0D"/>
    <a:srgbClr val="080808"/>
    <a:srgbClr val="1515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p:cViewPr>
        <p:scale>
          <a:sx n="66" d="100"/>
          <a:sy n="66" d="100"/>
        </p:scale>
        <p:origin x="-168" y="6474"/>
      </p:cViewPr>
      <p:guideLst>
        <p:guide orient="horz" pos="8640"/>
        <p:guide pos="5760"/>
      </p:guideLst>
    </p:cSldViewPr>
  </p:slideViewPr>
  <p:notesTextViewPr>
    <p:cViewPr>
      <p:scale>
        <a:sx n="1" d="1"/>
        <a:sy n="1" d="1"/>
      </p:scale>
      <p:origin x="0" y="0"/>
    </p:cViewPr>
  </p:notesTextViewPr>
  <p:notesViewPr>
    <p:cSldViewPr>
      <p:cViewPr varScale="1">
        <p:scale>
          <a:sx n="83" d="100"/>
          <a:sy n="83" d="100"/>
        </p:scale>
        <p:origin x="-2040"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718F5B5-D6B5-495A-9223-9704E519D350}" type="datetimeFigureOut">
              <a:rPr lang="en-US" smtClean="0"/>
              <a:pPr/>
              <a:t>8/29/2012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F7006BE-B06A-48D5-AC3A-753D2A454382}" type="slidenum">
              <a:rPr lang="en-US" smtClean="0"/>
              <a:pPr/>
              <a:t>‹#›</a:t>
            </a:fld>
            <a:endParaRPr lang="en-US"/>
          </a:p>
        </p:txBody>
      </p:sp>
    </p:spTree>
    <p:extLst>
      <p:ext uri="{BB962C8B-B14F-4D97-AF65-F5344CB8AC3E}">
        <p14:creationId xmlns:p14="http://schemas.microsoft.com/office/powerpoint/2010/main" val="3734929606"/>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371600" y="8521703"/>
            <a:ext cx="15544800" cy="5880101"/>
          </a:xfrm>
        </p:spPr>
        <p:txBody>
          <a:bodyPr/>
          <a:lstStyle/>
          <a:p>
            <a:r>
              <a:rPr lang="en-US" smtClean="0"/>
              <a:t>Click to edit Master title style</a:t>
            </a:r>
            <a:endParaRPr lang="fr-CA"/>
          </a:p>
        </p:txBody>
      </p:sp>
      <p:sp>
        <p:nvSpPr>
          <p:cNvPr id="3" name="Sous-titre 2"/>
          <p:cNvSpPr>
            <a:spLocks noGrp="1"/>
          </p:cNvSpPr>
          <p:nvPr>
            <p:ph type="subTitle" idx="1"/>
          </p:nvPr>
        </p:nvSpPr>
        <p:spPr>
          <a:xfrm>
            <a:off x="2743200" y="15544800"/>
            <a:ext cx="12801600" cy="7010400"/>
          </a:xfrm>
        </p:spPr>
        <p:txBody>
          <a:bodyPr/>
          <a:lstStyle>
            <a:lvl1pPr marL="0" indent="0" algn="ctr">
              <a:buNone/>
              <a:defRPr>
                <a:solidFill>
                  <a:schemeClr val="tx1">
                    <a:tint val="75000"/>
                  </a:schemeClr>
                </a:solidFill>
              </a:defRPr>
            </a:lvl1pPr>
            <a:lvl2pPr marL="1306266" indent="0" algn="ctr">
              <a:buNone/>
              <a:defRPr>
                <a:solidFill>
                  <a:schemeClr val="tx1">
                    <a:tint val="75000"/>
                  </a:schemeClr>
                </a:solidFill>
              </a:defRPr>
            </a:lvl2pPr>
            <a:lvl3pPr marL="2612532" indent="0" algn="ctr">
              <a:buNone/>
              <a:defRPr>
                <a:solidFill>
                  <a:schemeClr val="tx1">
                    <a:tint val="75000"/>
                  </a:schemeClr>
                </a:solidFill>
              </a:defRPr>
            </a:lvl3pPr>
            <a:lvl4pPr marL="3918798" indent="0" algn="ctr">
              <a:buNone/>
              <a:defRPr>
                <a:solidFill>
                  <a:schemeClr val="tx1">
                    <a:tint val="75000"/>
                  </a:schemeClr>
                </a:solidFill>
              </a:defRPr>
            </a:lvl4pPr>
            <a:lvl5pPr marL="5225064" indent="0" algn="ctr">
              <a:buNone/>
              <a:defRPr>
                <a:solidFill>
                  <a:schemeClr val="tx1">
                    <a:tint val="75000"/>
                  </a:schemeClr>
                </a:solidFill>
              </a:defRPr>
            </a:lvl5pPr>
            <a:lvl6pPr marL="6531331" indent="0" algn="ctr">
              <a:buNone/>
              <a:defRPr>
                <a:solidFill>
                  <a:schemeClr val="tx1">
                    <a:tint val="75000"/>
                  </a:schemeClr>
                </a:solidFill>
              </a:defRPr>
            </a:lvl6pPr>
            <a:lvl7pPr marL="7837597" indent="0" algn="ctr">
              <a:buNone/>
              <a:defRPr>
                <a:solidFill>
                  <a:schemeClr val="tx1">
                    <a:tint val="75000"/>
                  </a:schemeClr>
                </a:solidFill>
              </a:defRPr>
            </a:lvl7pPr>
            <a:lvl8pPr marL="9143863" indent="0" algn="ctr">
              <a:buNone/>
              <a:defRPr>
                <a:solidFill>
                  <a:schemeClr val="tx1">
                    <a:tint val="75000"/>
                  </a:schemeClr>
                </a:solidFill>
              </a:defRPr>
            </a:lvl8pPr>
            <a:lvl9pPr marL="10450129" indent="0" algn="ctr">
              <a:buNone/>
              <a:defRPr>
                <a:solidFill>
                  <a:schemeClr val="tx1">
                    <a:tint val="75000"/>
                  </a:schemeClr>
                </a:solidFill>
              </a:defRPr>
            </a:lvl9pPr>
          </a:lstStyle>
          <a:p>
            <a:r>
              <a:rPr lang="en-US" smtClean="0"/>
              <a:t>Click to edit Master subtitle style</a:t>
            </a:r>
            <a:endParaRPr lang="fr-CA"/>
          </a:p>
        </p:txBody>
      </p:sp>
      <p:sp>
        <p:nvSpPr>
          <p:cNvPr id="4"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texte vertical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13258800" y="1098554"/>
            <a:ext cx="4114800" cy="23406101"/>
          </a:xfrm>
        </p:spPr>
        <p:txBody>
          <a:bodyPr vert="eaVert"/>
          <a:lstStyle/>
          <a:p>
            <a:r>
              <a:rPr lang="en-US" smtClean="0"/>
              <a:t>Click to edit Master title style</a:t>
            </a:r>
            <a:endParaRPr lang="fr-CA"/>
          </a:p>
        </p:txBody>
      </p:sp>
      <p:sp>
        <p:nvSpPr>
          <p:cNvPr id="3" name="Espace réservé du texte vertical 2"/>
          <p:cNvSpPr>
            <a:spLocks noGrp="1"/>
          </p:cNvSpPr>
          <p:nvPr>
            <p:ph type="body" orient="vert" idx="1"/>
          </p:nvPr>
        </p:nvSpPr>
        <p:spPr>
          <a:xfrm>
            <a:off x="914400" y="1098554"/>
            <a:ext cx="12039600" cy="234061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1444626" y="17627603"/>
            <a:ext cx="15544800" cy="5448300"/>
          </a:xfrm>
        </p:spPr>
        <p:txBody>
          <a:bodyPr anchor="t"/>
          <a:lstStyle>
            <a:lvl1pPr algn="l">
              <a:defRPr sz="11400" b="1" cap="all"/>
            </a:lvl1pPr>
          </a:lstStyle>
          <a:p>
            <a:r>
              <a:rPr lang="en-US" smtClean="0"/>
              <a:t>Click to edit Master title style</a:t>
            </a:r>
            <a:endParaRPr lang="fr-CA"/>
          </a:p>
        </p:txBody>
      </p:sp>
      <p:sp>
        <p:nvSpPr>
          <p:cNvPr id="3" name="Espace réservé du texte 2"/>
          <p:cNvSpPr>
            <a:spLocks noGrp="1"/>
          </p:cNvSpPr>
          <p:nvPr>
            <p:ph type="body" idx="1"/>
          </p:nvPr>
        </p:nvSpPr>
        <p:spPr>
          <a:xfrm>
            <a:off x="1444626" y="11626855"/>
            <a:ext cx="15544800" cy="6000749"/>
          </a:xfrm>
        </p:spPr>
        <p:txBody>
          <a:bodyPr anchor="b"/>
          <a:lstStyle>
            <a:lvl1pPr marL="0" indent="0">
              <a:buNone/>
              <a:defRPr sz="5700">
                <a:solidFill>
                  <a:schemeClr val="tx1">
                    <a:tint val="75000"/>
                  </a:schemeClr>
                </a:solidFill>
              </a:defRPr>
            </a:lvl1pPr>
            <a:lvl2pPr marL="1306266" indent="0">
              <a:buNone/>
              <a:defRPr sz="5100">
                <a:solidFill>
                  <a:schemeClr val="tx1">
                    <a:tint val="75000"/>
                  </a:schemeClr>
                </a:solidFill>
              </a:defRPr>
            </a:lvl2pPr>
            <a:lvl3pPr marL="2612532" indent="0">
              <a:buNone/>
              <a:defRPr sz="4600">
                <a:solidFill>
                  <a:schemeClr val="tx1">
                    <a:tint val="75000"/>
                  </a:schemeClr>
                </a:solidFill>
              </a:defRPr>
            </a:lvl3pPr>
            <a:lvl4pPr marL="3918798" indent="0">
              <a:buNone/>
              <a:defRPr sz="4000">
                <a:solidFill>
                  <a:schemeClr val="tx1">
                    <a:tint val="75000"/>
                  </a:schemeClr>
                </a:solidFill>
              </a:defRPr>
            </a:lvl4pPr>
            <a:lvl5pPr marL="5225064" indent="0">
              <a:buNone/>
              <a:defRPr sz="4000">
                <a:solidFill>
                  <a:schemeClr val="tx1">
                    <a:tint val="75000"/>
                  </a:schemeClr>
                </a:solidFill>
              </a:defRPr>
            </a:lvl5pPr>
            <a:lvl6pPr marL="6531331" indent="0">
              <a:buNone/>
              <a:defRPr sz="4000">
                <a:solidFill>
                  <a:schemeClr val="tx1">
                    <a:tint val="75000"/>
                  </a:schemeClr>
                </a:solidFill>
              </a:defRPr>
            </a:lvl6pPr>
            <a:lvl7pPr marL="7837597" indent="0">
              <a:buNone/>
              <a:defRPr sz="4000">
                <a:solidFill>
                  <a:schemeClr val="tx1">
                    <a:tint val="75000"/>
                  </a:schemeClr>
                </a:solidFill>
              </a:defRPr>
            </a:lvl7pPr>
            <a:lvl8pPr marL="9143863" indent="0">
              <a:buNone/>
              <a:defRPr sz="4000">
                <a:solidFill>
                  <a:schemeClr val="tx1">
                    <a:tint val="75000"/>
                  </a:schemeClr>
                </a:solidFill>
              </a:defRPr>
            </a:lvl8pPr>
            <a:lvl9pPr marL="10450129" indent="0">
              <a:buNone/>
              <a:defRPr sz="4000">
                <a:solidFill>
                  <a:schemeClr val="tx1">
                    <a:tint val="75000"/>
                  </a:schemeClr>
                </a:solidFill>
              </a:defRPr>
            </a:lvl9pPr>
          </a:lstStyle>
          <a:p>
            <a:pPr lvl="0"/>
            <a:r>
              <a:rPr lang="en-US" smtClean="0"/>
              <a:t>Click to edit Master text styles</a:t>
            </a:r>
          </a:p>
        </p:txBody>
      </p:sp>
      <p:sp>
        <p:nvSpPr>
          <p:cNvPr id="4"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5" name="Espace réservé du pied de page 4"/>
          <p:cNvSpPr>
            <a:spLocks noGrp="1"/>
          </p:cNvSpPr>
          <p:nvPr>
            <p:ph type="ftr" sz="quarter" idx="11"/>
          </p:nvPr>
        </p:nvSpPr>
        <p:spPr/>
        <p:txBody>
          <a:bodyPr/>
          <a:lstStyle>
            <a:lvl1pPr>
              <a:defRPr/>
            </a:lvl1pPr>
          </a:lstStyle>
          <a:p>
            <a:endParaRPr lang="en-US"/>
          </a:p>
        </p:txBody>
      </p:sp>
      <p:sp>
        <p:nvSpPr>
          <p:cNvPr id="6"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u contenu 2"/>
          <p:cNvSpPr>
            <a:spLocks noGrp="1"/>
          </p:cNvSpPr>
          <p:nvPr>
            <p:ph sz="half" idx="1"/>
          </p:nvPr>
        </p:nvSpPr>
        <p:spPr>
          <a:xfrm>
            <a:off x="914400" y="6400802"/>
            <a:ext cx="8077200" cy="18103853"/>
          </a:xfrm>
        </p:spPr>
        <p:txBody>
          <a:bodyPr/>
          <a:lstStyle>
            <a:lvl1pPr>
              <a:defRPr sz="8000"/>
            </a:lvl1pPr>
            <a:lvl2pPr>
              <a:defRPr sz="6900"/>
            </a:lvl2pPr>
            <a:lvl3pPr>
              <a:defRPr sz="5700"/>
            </a:lvl3pPr>
            <a:lvl4pPr>
              <a:defRPr sz="5100"/>
            </a:lvl4pPr>
            <a:lvl5pPr>
              <a:defRPr sz="5100"/>
            </a:lvl5pPr>
            <a:lvl6pPr>
              <a:defRPr sz="5100"/>
            </a:lvl6pPr>
            <a:lvl7pPr>
              <a:defRPr sz="5100"/>
            </a:lvl7pPr>
            <a:lvl8pPr>
              <a:defRPr sz="5100"/>
            </a:lvl8pPr>
            <a:lvl9pPr>
              <a:defRPr sz="5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contenu 3"/>
          <p:cNvSpPr>
            <a:spLocks noGrp="1"/>
          </p:cNvSpPr>
          <p:nvPr>
            <p:ph sz="half" idx="2"/>
          </p:nvPr>
        </p:nvSpPr>
        <p:spPr>
          <a:xfrm>
            <a:off x="9296400" y="6400802"/>
            <a:ext cx="8077200" cy="18103853"/>
          </a:xfrm>
        </p:spPr>
        <p:txBody>
          <a:bodyPr/>
          <a:lstStyle>
            <a:lvl1pPr>
              <a:defRPr sz="8000"/>
            </a:lvl1pPr>
            <a:lvl2pPr>
              <a:defRPr sz="6900"/>
            </a:lvl2pPr>
            <a:lvl3pPr>
              <a:defRPr sz="5700"/>
            </a:lvl3pPr>
            <a:lvl4pPr>
              <a:defRPr sz="5100"/>
            </a:lvl4pPr>
            <a:lvl5pPr>
              <a:defRPr sz="5100"/>
            </a:lvl5pPr>
            <a:lvl6pPr>
              <a:defRPr sz="5100"/>
            </a:lvl6pPr>
            <a:lvl7pPr>
              <a:defRPr sz="5100"/>
            </a:lvl7pPr>
            <a:lvl8pPr>
              <a:defRPr sz="5100"/>
            </a:lvl8pPr>
            <a:lvl9pPr>
              <a:defRPr sz="5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en-US" smtClean="0"/>
              <a:t>Click to edit Master title style</a:t>
            </a:r>
            <a:endParaRPr lang="fr-CA"/>
          </a:p>
        </p:txBody>
      </p:sp>
      <p:sp>
        <p:nvSpPr>
          <p:cNvPr id="3" name="Espace réservé du texte 2"/>
          <p:cNvSpPr>
            <a:spLocks noGrp="1"/>
          </p:cNvSpPr>
          <p:nvPr>
            <p:ph type="body" idx="1"/>
          </p:nvPr>
        </p:nvSpPr>
        <p:spPr>
          <a:xfrm>
            <a:off x="914400" y="6140453"/>
            <a:ext cx="8080376" cy="2559048"/>
          </a:xfrm>
        </p:spPr>
        <p:txBody>
          <a:bodyPr anchor="b"/>
          <a:lstStyle>
            <a:lvl1pPr marL="0" indent="0">
              <a:buNone/>
              <a:defRPr sz="6900" b="1"/>
            </a:lvl1pPr>
            <a:lvl2pPr marL="1306266" indent="0">
              <a:buNone/>
              <a:defRPr sz="5700" b="1"/>
            </a:lvl2pPr>
            <a:lvl3pPr marL="2612532" indent="0">
              <a:buNone/>
              <a:defRPr sz="5100" b="1"/>
            </a:lvl3pPr>
            <a:lvl4pPr marL="3918798" indent="0">
              <a:buNone/>
              <a:defRPr sz="4600" b="1"/>
            </a:lvl4pPr>
            <a:lvl5pPr marL="5225064" indent="0">
              <a:buNone/>
              <a:defRPr sz="4600" b="1"/>
            </a:lvl5pPr>
            <a:lvl6pPr marL="6531331" indent="0">
              <a:buNone/>
              <a:defRPr sz="4600" b="1"/>
            </a:lvl6pPr>
            <a:lvl7pPr marL="7837597" indent="0">
              <a:buNone/>
              <a:defRPr sz="4600" b="1"/>
            </a:lvl7pPr>
            <a:lvl8pPr marL="9143863" indent="0">
              <a:buNone/>
              <a:defRPr sz="4600" b="1"/>
            </a:lvl8pPr>
            <a:lvl9pPr marL="10450129" indent="0">
              <a:buNone/>
              <a:defRPr sz="4600" b="1"/>
            </a:lvl9pPr>
          </a:lstStyle>
          <a:p>
            <a:pPr lvl="0"/>
            <a:r>
              <a:rPr lang="en-US" smtClean="0"/>
              <a:t>Click to edit Master text styles</a:t>
            </a:r>
          </a:p>
        </p:txBody>
      </p:sp>
      <p:sp>
        <p:nvSpPr>
          <p:cNvPr id="4" name="Espace réservé du contenu 3"/>
          <p:cNvSpPr>
            <a:spLocks noGrp="1"/>
          </p:cNvSpPr>
          <p:nvPr>
            <p:ph sz="half" idx="2"/>
          </p:nvPr>
        </p:nvSpPr>
        <p:spPr>
          <a:xfrm>
            <a:off x="914400" y="8699501"/>
            <a:ext cx="8080376" cy="15805152"/>
          </a:xfrm>
        </p:spPr>
        <p:txBody>
          <a:bodyPr/>
          <a:lstStyle>
            <a:lvl1pPr>
              <a:defRPr sz="6900"/>
            </a:lvl1pPr>
            <a:lvl2pPr>
              <a:defRPr sz="5700"/>
            </a:lvl2pPr>
            <a:lvl3pPr>
              <a:defRPr sz="5100"/>
            </a:lvl3pPr>
            <a:lvl4pPr>
              <a:defRPr sz="4600"/>
            </a:lvl4pPr>
            <a:lvl5pPr>
              <a:defRPr sz="4600"/>
            </a:lvl5pPr>
            <a:lvl6pPr>
              <a:defRPr sz="4600"/>
            </a:lvl6pPr>
            <a:lvl7pPr>
              <a:defRPr sz="4600"/>
            </a:lvl7pPr>
            <a:lvl8pPr>
              <a:defRPr sz="4600"/>
            </a:lvl8pPr>
            <a:lvl9pPr>
              <a:defRPr sz="4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5" name="Espace réservé du texte 4"/>
          <p:cNvSpPr>
            <a:spLocks noGrp="1"/>
          </p:cNvSpPr>
          <p:nvPr>
            <p:ph type="body" sz="quarter" idx="3"/>
          </p:nvPr>
        </p:nvSpPr>
        <p:spPr>
          <a:xfrm>
            <a:off x="9290052" y="6140453"/>
            <a:ext cx="8083550" cy="2559048"/>
          </a:xfrm>
        </p:spPr>
        <p:txBody>
          <a:bodyPr anchor="b"/>
          <a:lstStyle>
            <a:lvl1pPr marL="0" indent="0">
              <a:buNone/>
              <a:defRPr sz="6900" b="1"/>
            </a:lvl1pPr>
            <a:lvl2pPr marL="1306266" indent="0">
              <a:buNone/>
              <a:defRPr sz="5700" b="1"/>
            </a:lvl2pPr>
            <a:lvl3pPr marL="2612532" indent="0">
              <a:buNone/>
              <a:defRPr sz="5100" b="1"/>
            </a:lvl3pPr>
            <a:lvl4pPr marL="3918798" indent="0">
              <a:buNone/>
              <a:defRPr sz="4600" b="1"/>
            </a:lvl4pPr>
            <a:lvl5pPr marL="5225064" indent="0">
              <a:buNone/>
              <a:defRPr sz="4600" b="1"/>
            </a:lvl5pPr>
            <a:lvl6pPr marL="6531331" indent="0">
              <a:buNone/>
              <a:defRPr sz="4600" b="1"/>
            </a:lvl6pPr>
            <a:lvl7pPr marL="7837597" indent="0">
              <a:buNone/>
              <a:defRPr sz="4600" b="1"/>
            </a:lvl7pPr>
            <a:lvl8pPr marL="9143863" indent="0">
              <a:buNone/>
              <a:defRPr sz="4600" b="1"/>
            </a:lvl8pPr>
            <a:lvl9pPr marL="10450129" indent="0">
              <a:buNone/>
              <a:defRPr sz="4600" b="1"/>
            </a:lvl9pPr>
          </a:lstStyle>
          <a:p>
            <a:pPr lvl="0"/>
            <a:r>
              <a:rPr lang="en-US" smtClean="0"/>
              <a:t>Click to edit Master text styles</a:t>
            </a:r>
          </a:p>
        </p:txBody>
      </p:sp>
      <p:sp>
        <p:nvSpPr>
          <p:cNvPr id="6" name="Espace réservé du contenu 5"/>
          <p:cNvSpPr>
            <a:spLocks noGrp="1"/>
          </p:cNvSpPr>
          <p:nvPr>
            <p:ph sz="quarter" idx="4"/>
          </p:nvPr>
        </p:nvSpPr>
        <p:spPr>
          <a:xfrm>
            <a:off x="9290052" y="8699501"/>
            <a:ext cx="8083550" cy="15805152"/>
          </a:xfrm>
        </p:spPr>
        <p:txBody>
          <a:bodyPr/>
          <a:lstStyle>
            <a:lvl1pPr>
              <a:defRPr sz="6900"/>
            </a:lvl1pPr>
            <a:lvl2pPr>
              <a:defRPr sz="5700"/>
            </a:lvl2pPr>
            <a:lvl3pPr>
              <a:defRPr sz="5100"/>
            </a:lvl3pPr>
            <a:lvl4pPr>
              <a:defRPr sz="4600"/>
            </a:lvl4pPr>
            <a:lvl5pPr>
              <a:defRPr sz="4600"/>
            </a:lvl5pPr>
            <a:lvl6pPr>
              <a:defRPr sz="4600"/>
            </a:lvl6pPr>
            <a:lvl7pPr>
              <a:defRPr sz="4600"/>
            </a:lvl7pPr>
            <a:lvl8pPr>
              <a:defRPr sz="4600"/>
            </a:lvl8pPr>
            <a:lvl9pPr>
              <a:defRPr sz="4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7"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8" name="Espace réservé du pied de page 4"/>
          <p:cNvSpPr>
            <a:spLocks noGrp="1"/>
          </p:cNvSpPr>
          <p:nvPr>
            <p:ph type="ftr" sz="quarter" idx="11"/>
          </p:nvPr>
        </p:nvSpPr>
        <p:spPr/>
        <p:txBody>
          <a:bodyPr/>
          <a:lstStyle>
            <a:lvl1pPr>
              <a:defRPr/>
            </a:lvl1pPr>
          </a:lstStyle>
          <a:p>
            <a:endParaRPr lang="en-US"/>
          </a:p>
        </p:txBody>
      </p:sp>
      <p:sp>
        <p:nvSpPr>
          <p:cNvPr id="9"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fr-CA"/>
          </a:p>
        </p:txBody>
      </p:sp>
      <p:sp>
        <p:nvSpPr>
          <p:cNvPr id="3"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4" name="Espace réservé du pied de page 4"/>
          <p:cNvSpPr>
            <a:spLocks noGrp="1"/>
          </p:cNvSpPr>
          <p:nvPr>
            <p:ph type="ftr" sz="quarter" idx="11"/>
          </p:nvPr>
        </p:nvSpPr>
        <p:spPr/>
        <p:txBody>
          <a:bodyPr/>
          <a:lstStyle>
            <a:lvl1pPr>
              <a:defRPr/>
            </a:lvl1pPr>
          </a:lstStyle>
          <a:p>
            <a:endParaRPr lang="en-US"/>
          </a:p>
        </p:txBody>
      </p:sp>
      <p:sp>
        <p:nvSpPr>
          <p:cNvPr id="5"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3" name="Espace réservé du pied de page 4"/>
          <p:cNvSpPr>
            <a:spLocks noGrp="1"/>
          </p:cNvSpPr>
          <p:nvPr>
            <p:ph type="ftr" sz="quarter" idx="11"/>
          </p:nvPr>
        </p:nvSpPr>
        <p:spPr/>
        <p:txBody>
          <a:bodyPr/>
          <a:lstStyle>
            <a:lvl1pPr>
              <a:defRPr/>
            </a:lvl1pPr>
          </a:lstStyle>
          <a:p>
            <a:endParaRPr lang="en-US"/>
          </a:p>
        </p:txBody>
      </p:sp>
      <p:sp>
        <p:nvSpPr>
          <p:cNvPr id="4"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914402" y="1092200"/>
            <a:ext cx="6016626" cy="4648200"/>
          </a:xfrm>
        </p:spPr>
        <p:txBody>
          <a:bodyPr anchor="b"/>
          <a:lstStyle>
            <a:lvl1pPr algn="l">
              <a:defRPr sz="5700" b="1"/>
            </a:lvl1pPr>
          </a:lstStyle>
          <a:p>
            <a:r>
              <a:rPr lang="en-US" smtClean="0"/>
              <a:t>Click to edit Master title style</a:t>
            </a:r>
            <a:endParaRPr lang="fr-CA"/>
          </a:p>
        </p:txBody>
      </p:sp>
      <p:sp>
        <p:nvSpPr>
          <p:cNvPr id="3" name="Espace réservé du contenu 2"/>
          <p:cNvSpPr>
            <a:spLocks noGrp="1"/>
          </p:cNvSpPr>
          <p:nvPr>
            <p:ph idx="1"/>
          </p:nvPr>
        </p:nvSpPr>
        <p:spPr>
          <a:xfrm>
            <a:off x="7150100" y="1092203"/>
            <a:ext cx="10223500" cy="23412452"/>
          </a:xfrm>
        </p:spPr>
        <p:txBody>
          <a:bodyPr/>
          <a:lstStyle>
            <a:lvl1pPr>
              <a:defRPr sz="9100"/>
            </a:lvl1pPr>
            <a:lvl2pPr>
              <a:defRPr sz="8000"/>
            </a:lvl2pPr>
            <a:lvl3pPr>
              <a:defRPr sz="6900"/>
            </a:lvl3pPr>
            <a:lvl4pPr>
              <a:defRPr sz="5700"/>
            </a:lvl4pPr>
            <a:lvl5pPr>
              <a:defRPr sz="5700"/>
            </a:lvl5pPr>
            <a:lvl6pPr>
              <a:defRPr sz="5700"/>
            </a:lvl6pPr>
            <a:lvl7pPr>
              <a:defRPr sz="5700"/>
            </a:lvl7pPr>
            <a:lvl8pPr>
              <a:defRPr sz="5700"/>
            </a:lvl8pPr>
            <a:lvl9pPr>
              <a:defRPr sz="5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CA"/>
          </a:p>
        </p:txBody>
      </p:sp>
      <p:sp>
        <p:nvSpPr>
          <p:cNvPr id="4" name="Espace réservé du texte 3"/>
          <p:cNvSpPr>
            <a:spLocks noGrp="1"/>
          </p:cNvSpPr>
          <p:nvPr>
            <p:ph type="body" sz="half" idx="2"/>
          </p:nvPr>
        </p:nvSpPr>
        <p:spPr>
          <a:xfrm>
            <a:off x="914402" y="5740403"/>
            <a:ext cx="6016626" cy="18764252"/>
          </a:xfrm>
        </p:spPr>
        <p:txBody>
          <a:bodyPr/>
          <a:lstStyle>
            <a:lvl1pPr marL="0" indent="0">
              <a:buNone/>
              <a:defRPr sz="4000"/>
            </a:lvl1pPr>
            <a:lvl2pPr marL="1306266" indent="0">
              <a:buNone/>
              <a:defRPr sz="3400"/>
            </a:lvl2pPr>
            <a:lvl3pPr marL="2612532" indent="0">
              <a:buNone/>
              <a:defRPr sz="2900"/>
            </a:lvl3pPr>
            <a:lvl4pPr marL="3918798" indent="0">
              <a:buNone/>
              <a:defRPr sz="2600"/>
            </a:lvl4pPr>
            <a:lvl5pPr marL="5225064" indent="0">
              <a:buNone/>
              <a:defRPr sz="2600"/>
            </a:lvl5pPr>
            <a:lvl6pPr marL="6531331" indent="0">
              <a:buNone/>
              <a:defRPr sz="2600"/>
            </a:lvl6pPr>
            <a:lvl7pPr marL="7837597" indent="0">
              <a:buNone/>
              <a:defRPr sz="2600"/>
            </a:lvl7pPr>
            <a:lvl8pPr marL="9143863" indent="0">
              <a:buNone/>
              <a:defRPr sz="2600"/>
            </a:lvl8pPr>
            <a:lvl9pPr marL="10450129" indent="0">
              <a:buNone/>
              <a:defRPr sz="26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3584576" y="19202401"/>
            <a:ext cx="10972800" cy="2266952"/>
          </a:xfrm>
        </p:spPr>
        <p:txBody>
          <a:bodyPr anchor="b"/>
          <a:lstStyle>
            <a:lvl1pPr algn="l">
              <a:defRPr sz="5700" b="1"/>
            </a:lvl1pPr>
          </a:lstStyle>
          <a:p>
            <a:r>
              <a:rPr lang="en-US" smtClean="0"/>
              <a:t>Click to edit Master title style</a:t>
            </a:r>
            <a:endParaRPr lang="fr-CA"/>
          </a:p>
        </p:txBody>
      </p:sp>
      <p:sp>
        <p:nvSpPr>
          <p:cNvPr id="3" name="Espace réservé pour une image  2"/>
          <p:cNvSpPr>
            <a:spLocks noGrp="1"/>
          </p:cNvSpPr>
          <p:nvPr>
            <p:ph type="pic" idx="1"/>
          </p:nvPr>
        </p:nvSpPr>
        <p:spPr>
          <a:xfrm>
            <a:off x="3584576" y="2451101"/>
            <a:ext cx="10972800" cy="16459200"/>
          </a:xfrm>
        </p:spPr>
        <p:txBody>
          <a:bodyPr rtlCol="0">
            <a:normAutofit/>
          </a:bodyPr>
          <a:lstStyle>
            <a:lvl1pPr marL="0" indent="0">
              <a:buNone/>
              <a:defRPr sz="9100"/>
            </a:lvl1pPr>
            <a:lvl2pPr marL="1306266" indent="0">
              <a:buNone/>
              <a:defRPr sz="8000"/>
            </a:lvl2pPr>
            <a:lvl3pPr marL="2612532" indent="0">
              <a:buNone/>
              <a:defRPr sz="6900"/>
            </a:lvl3pPr>
            <a:lvl4pPr marL="3918798" indent="0">
              <a:buNone/>
              <a:defRPr sz="5700"/>
            </a:lvl4pPr>
            <a:lvl5pPr marL="5225064" indent="0">
              <a:buNone/>
              <a:defRPr sz="5700"/>
            </a:lvl5pPr>
            <a:lvl6pPr marL="6531331" indent="0">
              <a:buNone/>
              <a:defRPr sz="5700"/>
            </a:lvl6pPr>
            <a:lvl7pPr marL="7837597" indent="0">
              <a:buNone/>
              <a:defRPr sz="5700"/>
            </a:lvl7pPr>
            <a:lvl8pPr marL="9143863" indent="0">
              <a:buNone/>
              <a:defRPr sz="5700"/>
            </a:lvl8pPr>
            <a:lvl9pPr marL="10450129" indent="0">
              <a:buNone/>
              <a:defRPr sz="5700"/>
            </a:lvl9pPr>
          </a:lstStyle>
          <a:p>
            <a:pPr lvl="0"/>
            <a:r>
              <a:rPr lang="en-US" noProof="0" smtClean="0"/>
              <a:t>Click icon to add picture</a:t>
            </a:r>
            <a:endParaRPr lang="fr-CA" noProof="0" smtClean="0"/>
          </a:p>
        </p:txBody>
      </p:sp>
      <p:sp>
        <p:nvSpPr>
          <p:cNvPr id="4" name="Espace réservé du texte 3"/>
          <p:cNvSpPr>
            <a:spLocks noGrp="1"/>
          </p:cNvSpPr>
          <p:nvPr>
            <p:ph type="body" sz="half" idx="2"/>
          </p:nvPr>
        </p:nvSpPr>
        <p:spPr>
          <a:xfrm>
            <a:off x="3584576" y="21469352"/>
            <a:ext cx="10972800" cy="3219449"/>
          </a:xfrm>
        </p:spPr>
        <p:txBody>
          <a:bodyPr/>
          <a:lstStyle>
            <a:lvl1pPr marL="0" indent="0">
              <a:buNone/>
              <a:defRPr sz="4000"/>
            </a:lvl1pPr>
            <a:lvl2pPr marL="1306266" indent="0">
              <a:buNone/>
              <a:defRPr sz="3400"/>
            </a:lvl2pPr>
            <a:lvl3pPr marL="2612532" indent="0">
              <a:buNone/>
              <a:defRPr sz="2900"/>
            </a:lvl3pPr>
            <a:lvl4pPr marL="3918798" indent="0">
              <a:buNone/>
              <a:defRPr sz="2600"/>
            </a:lvl4pPr>
            <a:lvl5pPr marL="5225064" indent="0">
              <a:buNone/>
              <a:defRPr sz="2600"/>
            </a:lvl5pPr>
            <a:lvl6pPr marL="6531331" indent="0">
              <a:buNone/>
              <a:defRPr sz="2600"/>
            </a:lvl6pPr>
            <a:lvl7pPr marL="7837597" indent="0">
              <a:buNone/>
              <a:defRPr sz="2600"/>
            </a:lvl7pPr>
            <a:lvl8pPr marL="9143863" indent="0">
              <a:buNone/>
              <a:defRPr sz="2600"/>
            </a:lvl8pPr>
            <a:lvl9pPr marL="10450129" indent="0">
              <a:buNone/>
              <a:defRPr sz="2600"/>
            </a:lvl9pPr>
          </a:lstStyle>
          <a:p>
            <a:pPr lvl="0"/>
            <a:r>
              <a:rPr lang="en-US" smtClean="0"/>
              <a:t>Click to edit Master text styles</a:t>
            </a:r>
          </a:p>
        </p:txBody>
      </p:sp>
      <p:sp>
        <p:nvSpPr>
          <p:cNvPr id="5" name="Espace réservé de la date 3"/>
          <p:cNvSpPr>
            <a:spLocks noGrp="1"/>
          </p:cNvSpPr>
          <p:nvPr>
            <p:ph type="dt" sz="half" idx="10"/>
          </p:nvPr>
        </p:nvSpPr>
        <p:spPr/>
        <p:txBody>
          <a:bodyPr/>
          <a:lstStyle>
            <a:lvl1pPr>
              <a:defRPr/>
            </a:lvl1pPr>
          </a:lstStyle>
          <a:p>
            <a:fld id="{E3BDD41B-89E5-416F-80DF-74A182228A2E}" type="datetimeFigureOut">
              <a:rPr lang="en-US" smtClean="0"/>
              <a:pPr/>
              <a:t>8/29/2012</a:t>
            </a:fld>
            <a:endParaRPr lang="en-US"/>
          </a:p>
        </p:txBody>
      </p:sp>
      <p:sp>
        <p:nvSpPr>
          <p:cNvPr id="6" name="Espace réservé du pied de page 4"/>
          <p:cNvSpPr>
            <a:spLocks noGrp="1"/>
          </p:cNvSpPr>
          <p:nvPr>
            <p:ph type="ftr" sz="quarter" idx="11"/>
          </p:nvPr>
        </p:nvSpPr>
        <p:spPr/>
        <p:txBody>
          <a:bodyPr/>
          <a:lstStyle>
            <a:lvl1pPr>
              <a:defRPr/>
            </a:lvl1pPr>
          </a:lstStyle>
          <a:p>
            <a:endParaRPr lang="en-US"/>
          </a:p>
        </p:txBody>
      </p:sp>
      <p:sp>
        <p:nvSpPr>
          <p:cNvPr id="7" name="Espace réservé du numéro de diapositive 5"/>
          <p:cNvSpPr>
            <a:spLocks noGrp="1"/>
          </p:cNvSpPr>
          <p:nvPr>
            <p:ph type="sldNum" sz="quarter" idx="12"/>
          </p:nvPr>
        </p:nvSpPr>
        <p:spPr/>
        <p:txBody>
          <a:bodyPr/>
          <a:lstStyle>
            <a:lvl1pPr>
              <a:defRPr/>
            </a:lvl1pPr>
          </a:lstStyle>
          <a:p>
            <a:fld id="{4C3AD3F2-4407-41BD-98AC-27DD8D0BE5F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914400" y="1098552"/>
            <a:ext cx="16459200" cy="4572000"/>
          </a:xfrm>
          <a:prstGeom prst="rect">
            <a:avLst/>
          </a:prstGeom>
          <a:noFill/>
          <a:ln w="9525">
            <a:noFill/>
            <a:miter lim="800000"/>
            <a:headEnd/>
            <a:tailEnd/>
          </a:ln>
        </p:spPr>
        <p:txBody>
          <a:bodyPr vert="horz" wrap="square" lIns="261253" tIns="130627" rIns="261253" bIns="130627" numCol="1" anchor="ctr" anchorCtr="0" compatLnSpc="1">
            <a:prstTxWarp prst="textNoShape">
              <a:avLst/>
            </a:prstTxWarp>
          </a:bodyPr>
          <a:lstStyle/>
          <a:p>
            <a:pPr lvl="0"/>
            <a:r>
              <a:rPr lang="fr-FR" smtClean="0"/>
              <a:t>Cliquez pour modifier le style du titre</a:t>
            </a:r>
            <a:endParaRPr lang="fr-CA" smtClean="0"/>
          </a:p>
        </p:txBody>
      </p:sp>
      <p:sp>
        <p:nvSpPr>
          <p:cNvPr id="1027" name="Espace réservé du texte 2"/>
          <p:cNvSpPr>
            <a:spLocks noGrp="1"/>
          </p:cNvSpPr>
          <p:nvPr>
            <p:ph type="body" idx="1"/>
          </p:nvPr>
        </p:nvSpPr>
        <p:spPr bwMode="auto">
          <a:xfrm>
            <a:off x="914400" y="6400802"/>
            <a:ext cx="16459200" cy="18103853"/>
          </a:xfrm>
          <a:prstGeom prst="rect">
            <a:avLst/>
          </a:prstGeom>
          <a:noFill/>
          <a:ln w="9525">
            <a:noFill/>
            <a:miter lim="800000"/>
            <a:headEnd/>
            <a:tailEnd/>
          </a:ln>
        </p:spPr>
        <p:txBody>
          <a:bodyPr vert="horz" wrap="square" lIns="261253" tIns="130627" rIns="261253" bIns="130627"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CA" smtClean="0"/>
          </a:p>
        </p:txBody>
      </p:sp>
      <p:sp>
        <p:nvSpPr>
          <p:cNvPr id="4" name="Espace réservé de la date 3"/>
          <p:cNvSpPr>
            <a:spLocks noGrp="1"/>
          </p:cNvSpPr>
          <p:nvPr>
            <p:ph type="dt" sz="half" idx="2"/>
          </p:nvPr>
        </p:nvSpPr>
        <p:spPr>
          <a:xfrm>
            <a:off x="914400" y="25425403"/>
            <a:ext cx="4267200" cy="1460501"/>
          </a:xfrm>
          <a:prstGeom prst="rect">
            <a:avLst/>
          </a:prstGeom>
        </p:spPr>
        <p:txBody>
          <a:bodyPr vert="horz" lIns="261253" tIns="130627" rIns="261253" bIns="130627" rtlCol="0" anchor="ctr"/>
          <a:lstStyle>
            <a:lvl1pPr algn="l" fontAlgn="auto">
              <a:spcBef>
                <a:spcPts val="0"/>
              </a:spcBef>
              <a:spcAft>
                <a:spcPts val="0"/>
              </a:spcAft>
              <a:defRPr sz="3400" smtClean="0">
                <a:solidFill>
                  <a:schemeClr val="tx1">
                    <a:tint val="75000"/>
                  </a:schemeClr>
                </a:solidFill>
                <a:latin typeface="+mn-lt"/>
              </a:defRPr>
            </a:lvl1pPr>
          </a:lstStyle>
          <a:p>
            <a:fld id="{E3BDD41B-89E5-416F-80DF-74A182228A2E}" type="datetimeFigureOut">
              <a:rPr lang="en-US" smtClean="0"/>
              <a:pPr/>
              <a:t>8/29/2012</a:t>
            </a:fld>
            <a:endParaRPr lang="en-US"/>
          </a:p>
        </p:txBody>
      </p:sp>
      <p:sp>
        <p:nvSpPr>
          <p:cNvPr id="5" name="Espace réservé du pied de page 4"/>
          <p:cNvSpPr>
            <a:spLocks noGrp="1"/>
          </p:cNvSpPr>
          <p:nvPr>
            <p:ph type="ftr" sz="quarter" idx="3"/>
          </p:nvPr>
        </p:nvSpPr>
        <p:spPr>
          <a:xfrm>
            <a:off x="6248400" y="25425403"/>
            <a:ext cx="5791200" cy="1460501"/>
          </a:xfrm>
          <a:prstGeom prst="rect">
            <a:avLst/>
          </a:prstGeom>
        </p:spPr>
        <p:txBody>
          <a:bodyPr vert="horz" lIns="261253" tIns="130627" rIns="261253" bIns="130627" rtlCol="0" anchor="ctr"/>
          <a:lstStyle>
            <a:lvl1pPr algn="ctr" fontAlgn="auto">
              <a:spcBef>
                <a:spcPts val="0"/>
              </a:spcBef>
              <a:spcAft>
                <a:spcPts val="0"/>
              </a:spcAft>
              <a:defRPr sz="3400" smtClean="0">
                <a:solidFill>
                  <a:schemeClr val="tx1">
                    <a:tint val="75000"/>
                  </a:schemeClr>
                </a:solidFill>
                <a:latin typeface="+mn-lt"/>
              </a:defRPr>
            </a:lvl1pPr>
          </a:lstStyle>
          <a:p>
            <a:endParaRPr lang="en-US"/>
          </a:p>
        </p:txBody>
      </p:sp>
      <p:sp>
        <p:nvSpPr>
          <p:cNvPr id="6" name="Espace réservé du numéro de diapositive 5"/>
          <p:cNvSpPr>
            <a:spLocks noGrp="1"/>
          </p:cNvSpPr>
          <p:nvPr>
            <p:ph type="sldNum" sz="quarter" idx="4"/>
          </p:nvPr>
        </p:nvSpPr>
        <p:spPr>
          <a:xfrm>
            <a:off x="13106400" y="25425403"/>
            <a:ext cx="4267200" cy="1460501"/>
          </a:xfrm>
          <a:prstGeom prst="rect">
            <a:avLst/>
          </a:prstGeom>
        </p:spPr>
        <p:txBody>
          <a:bodyPr vert="horz" lIns="261253" tIns="130627" rIns="261253" bIns="130627" rtlCol="0" anchor="ctr"/>
          <a:lstStyle>
            <a:lvl1pPr algn="r" fontAlgn="auto">
              <a:spcBef>
                <a:spcPts val="0"/>
              </a:spcBef>
              <a:spcAft>
                <a:spcPts val="0"/>
              </a:spcAft>
              <a:defRPr sz="3400" smtClean="0">
                <a:solidFill>
                  <a:schemeClr val="tx1">
                    <a:tint val="75000"/>
                  </a:schemeClr>
                </a:solidFill>
                <a:latin typeface="+mn-lt"/>
              </a:defRPr>
            </a:lvl1pPr>
          </a:lstStyle>
          <a:p>
            <a:fld id="{4C3AD3F2-4407-41BD-98AC-27DD8D0BE5F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1" fontAlgn="base" hangingPunct="1">
        <a:spcBef>
          <a:spcPct val="0"/>
        </a:spcBef>
        <a:spcAft>
          <a:spcPct val="0"/>
        </a:spcAft>
        <a:defRPr sz="12600" kern="1200">
          <a:solidFill>
            <a:schemeClr val="tx1"/>
          </a:solidFill>
          <a:latin typeface="+mj-lt"/>
          <a:ea typeface="+mj-ea"/>
          <a:cs typeface="+mj-cs"/>
        </a:defRPr>
      </a:lvl1pPr>
      <a:lvl2pPr algn="ctr" rtl="0" eaLnBrk="1" fontAlgn="base" hangingPunct="1">
        <a:spcBef>
          <a:spcPct val="0"/>
        </a:spcBef>
        <a:spcAft>
          <a:spcPct val="0"/>
        </a:spcAft>
        <a:defRPr sz="12600">
          <a:solidFill>
            <a:schemeClr val="tx1"/>
          </a:solidFill>
          <a:latin typeface="Calibri" pitchFamily="34" charset="0"/>
        </a:defRPr>
      </a:lvl2pPr>
      <a:lvl3pPr algn="ctr" rtl="0" eaLnBrk="1" fontAlgn="base" hangingPunct="1">
        <a:spcBef>
          <a:spcPct val="0"/>
        </a:spcBef>
        <a:spcAft>
          <a:spcPct val="0"/>
        </a:spcAft>
        <a:defRPr sz="12600">
          <a:solidFill>
            <a:schemeClr val="tx1"/>
          </a:solidFill>
          <a:latin typeface="Calibri" pitchFamily="34" charset="0"/>
        </a:defRPr>
      </a:lvl3pPr>
      <a:lvl4pPr algn="ctr" rtl="0" eaLnBrk="1" fontAlgn="base" hangingPunct="1">
        <a:spcBef>
          <a:spcPct val="0"/>
        </a:spcBef>
        <a:spcAft>
          <a:spcPct val="0"/>
        </a:spcAft>
        <a:defRPr sz="12600">
          <a:solidFill>
            <a:schemeClr val="tx1"/>
          </a:solidFill>
          <a:latin typeface="Calibri" pitchFamily="34" charset="0"/>
        </a:defRPr>
      </a:lvl4pPr>
      <a:lvl5pPr algn="ctr" rtl="0" eaLnBrk="1" fontAlgn="base" hangingPunct="1">
        <a:spcBef>
          <a:spcPct val="0"/>
        </a:spcBef>
        <a:spcAft>
          <a:spcPct val="0"/>
        </a:spcAft>
        <a:defRPr sz="12600">
          <a:solidFill>
            <a:schemeClr val="tx1"/>
          </a:solidFill>
          <a:latin typeface="Calibri" pitchFamily="34" charset="0"/>
        </a:defRPr>
      </a:lvl5pPr>
      <a:lvl6pPr marL="1306266" algn="ctr" rtl="0" eaLnBrk="1" fontAlgn="base" hangingPunct="1">
        <a:spcBef>
          <a:spcPct val="0"/>
        </a:spcBef>
        <a:spcAft>
          <a:spcPct val="0"/>
        </a:spcAft>
        <a:defRPr sz="12600">
          <a:solidFill>
            <a:schemeClr val="tx1"/>
          </a:solidFill>
          <a:latin typeface="Calibri" pitchFamily="34" charset="0"/>
        </a:defRPr>
      </a:lvl6pPr>
      <a:lvl7pPr marL="2612532" algn="ctr" rtl="0" eaLnBrk="1" fontAlgn="base" hangingPunct="1">
        <a:spcBef>
          <a:spcPct val="0"/>
        </a:spcBef>
        <a:spcAft>
          <a:spcPct val="0"/>
        </a:spcAft>
        <a:defRPr sz="12600">
          <a:solidFill>
            <a:schemeClr val="tx1"/>
          </a:solidFill>
          <a:latin typeface="Calibri" pitchFamily="34" charset="0"/>
        </a:defRPr>
      </a:lvl7pPr>
      <a:lvl8pPr marL="3918798" algn="ctr" rtl="0" eaLnBrk="1" fontAlgn="base" hangingPunct="1">
        <a:spcBef>
          <a:spcPct val="0"/>
        </a:spcBef>
        <a:spcAft>
          <a:spcPct val="0"/>
        </a:spcAft>
        <a:defRPr sz="12600">
          <a:solidFill>
            <a:schemeClr val="tx1"/>
          </a:solidFill>
          <a:latin typeface="Calibri" pitchFamily="34" charset="0"/>
        </a:defRPr>
      </a:lvl8pPr>
      <a:lvl9pPr marL="5225064" algn="ctr" rtl="0" eaLnBrk="1" fontAlgn="base" hangingPunct="1">
        <a:spcBef>
          <a:spcPct val="0"/>
        </a:spcBef>
        <a:spcAft>
          <a:spcPct val="0"/>
        </a:spcAft>
        <a:defRPr sz="12600">
          <a:solidFill>
            <a:schemeClr val="tx1"/>
          </a:solidFill>
          <a:latin typeface="Calibri" pitchFamily="34" charset="0"/>
        </a:defRPr>
      </a:lvl9pPr>
    </p:titleStyle>
    <p:bodyStyle>
      <a:lvl1pPr marL="979700" indent="-979700" algn="l" rtl="0" eaLnBrk="1" fontAlgn="base" hangingPunct="1">
        <a:spcBef>
          <a:spcPct val="20000"/>
        </a:spcBef>
        <a:spcAft>
          <a:spcPct val="0"/>
        </a:spcAft>
        <a:buFont typeface="Arial" charset="0"/>
        <a:buChar char="•"/>
        <a:defRPr sz="9100" kern="1200">
          <a:solidFill>
            <a:schemeClr val="tx1"/>
          </a:solidFill>
          <a:latin typeface="+mn-lt"/>
          <a:ea typeface="+mn-ea"/>
          <a:cs typeface="+mn-cs"/>
        </a:defRPr>
      </a:lvl1pPr>
      <a:lvl2pPr marL="2122682" indent="-816416" algn="l" rtl="0" eaLnBrk="1" fontAlgn="base" hangingPunct="1">
        <a:spcBef>
          <a:spcPct val="20000"/>
        </a:spcBef>
        <a:spcAft>
          <a:spcPct val="0"/>
        </a:spcAft>
        <a:buFont typeface="Arial" charset="0"/>
        <a:buChar char="–"/>
        <a:defRPr sz="8000" kern="1200">
          <a:solidFill>
            <a:schemeClr val="tx1"/>
          </a:solidFill>
          <a:latin typeface="+mn-lt"/>
          <a:ea typeface="+mn-ea"/>
          <a:cs typeface="+mn-cs"/>
        </a:defRPr>
      </a:lvl2pPr>
      <a:lvl3pPr marL="3265665" indent="-653133" algn="l" rtl="0" eaLnBrk="1" fontAlgn="base" hangingPunct="1">
        <a:spcBef>
          <a:spcPct val="20000"/>
        </a:spcBef>
        <a:spcAft>
          <a:spcPct val="0"/>
        </a:spcAft>
        <a:buFont typeface="Arial" charset="0"/>
        <a:buChar char="•"/>
        <a:defRPr sz="6900" kern="1200">
          <a:solidFill>
            <a:schemeClr val="tx1"/>
          </a:solidFill>
          <a:latin typeface="+mn-lt"/>
          <a:ea typeface="+mn-ea"/>
          <a:cs typeface="+mn-cs"/>
        </a:defRPr>
      </a:lvl3pPr>
      <a:lvl4pPr marL="4571931" indent="-653133" algn="l" rtl="0" eaLnBrk="1" fontAlgn="base" hangingPunct="1">
        <a:spcBef>
          <a:spcPct val="20000"/>
        </a:spcBef>
        <a:spcAft>
          <a:spcPct val="0"/>
        </a:spcAft>
        <a:buFont typeface="Arial" charset="0"/>
        <a:buChar char="–"/>
        <a:defRPr sz="5700" kern="1200">
          <a:solidFill>
            <a:schemeClr val="tx1"/>
          </a:solidFill>
          <a:latin typeface="+mn-lt"/>
          <a:ea typeface="+mn-ea"/>
          <a:cs typeface="+mn-cs"/>
        </a:defRPr>
      </a:lvl4pPr>
      <a:lvl5pPr marL="5878198" indent="-653133" algn="l" rtl="0" eaLnBrk="1" fontAlgn="base" hangingPunct="1">
        <a:spcBef>
          <a:spcPct val="20000"/>
        </a:spcBef>
        <a:spcAft>
          <a:spcPct val="0"/>
        </a:spcAft>
        <a:buFont typeface="Arial" charset="0"/>
        <a:buChar char="»"/>
        <a:defRPr sz="5700" kern="1200">
          <a:solidFill>
            <a:schemeClr val="tx1"/>
          </a:solidFill>
          <a:latin typeface="+mn-lt"/>
          <a:ea typeface="+mn-ea"/>
          <a:cs typeface="+mn-cs"/>
        </a:defRPr>
      </a:lvl5pPr>
      <a:lvl6pPr marL="7184464" indent="-653133" algn="l" defTabSz="2612532" rtl="0" eaLnBrk="1" latinLnBrk="0" hangingPunct="1">
        <a:spcBef>
          <a:spcPct val="20000"/>
        </a:spcBef>
        <a:buFont typeface="Arial" pitchFamily="34" charset="0"/>
        <a:buChar char="•"/>
        <a:defRPr sz="5700" kern="1200">
          <a:solidFill>
            <a:schemeClr val="tx1"/>
          </a:solidFill>
          <a:latin typeface="+mn-lt"/>
          <a:ea typeface="+mn-ea"/>
          <a:cs typeface="+mn-cs"/>
        </a:defRPr>
      </a:lvl6pPr>
      <a:lvl7pPr marL="8490730" indent="-653133" algn="l" defTabSz="2612532" rtl="0" eaLnBrk="1" latinLnBrk="0" hangingPunct="1">
        <a:spcBef>
          <a:spcPct val="20000"/>
        </a:spcBef>
        <a:buFont typeface="Arial" pitchFamily="34" charset="0"/>
        <a:buChar char="•"/>
        <a:defRPr sz="5700" kern="1200">
          <a:solidFill>
            <a:schemeClr val="tx1"/>
          </a:solidFill>
          <a:latin typeface="+mn-lt"/>
          <a:ea typeface="+mn-ea"/>
          <a:cs typeface="+mn-cs"/>
        </a:defRPr>
      </a:lvl7pPr>
      <a:lvl8pPr marL="9796996" indent="-653133" algn="l" defTabSz="2612532" rtl="0" eaLnBrk="1" latinLnBrk="0" hangingPunct="1">
        <a:spcBef>
          <a:spcPct val="20000"/>
        </a:spcBef>
        <a:buFont typeface="Arial" pitchFamily="34" charset="0"/>
        <a:buChar char="•"/>
        <a:defRPr sz="5700" kern="1200">
          <a:solidFill>
            <a:schemeClr val="tx1"/>
          </a:solidFill>
          <a:latin typeface="+mn-lt"/>
          <a:ea typeface="+mn-ea"/>
          <a:cs typeface="+mn-cs"/>
        </a:defRPr>
      </a:lvl8pPr>
      <a:lvl9pPr marL="11103262" indent="-653133" algn="l" defTabSz="2612532" rtl="0" eaLnBrk="1" latinLnBrk="0" hangingPunct="1">
        <a:spcBef>
          <a:spcPct val="20000"/>
        </a:spcBef>
        <a:buFont typeface="Arial" pitchFamily="34" charset="0"/>
        <a:buChar char="•"/>
        <a:defRPr sz="5700" kern="1200">
          <a:solidFill>
            <a:schemeClr val="tx1"/>
          </a:solidFill>
          <a:latin typeface="+mn-lt"/>
          <a:ea typeface="+mn-ea"/>
          <a:cs typeface="+mn-cs"/>
        </a:defRPr>
      </a:lvl9pPr>
    </p:bodyStyle>
    <p:otherStyle>
      <a:defPPr>
        <a:defRPr lang="fr-FR"/>
      </a:defPPr>
      <a:lvl1pPr marL="0" algn="l" defTabSz="2612532" rtl="0" eaLnBrk="1" latinLnBrk="0" hangingPunct="1">
        <a:defRPr sz="5100" kern="1200">
          <a:solidFill>
            <a:schemeClr val="tx1"/>
          </a:solidFill>
          <a:latin typeface="+mn-lt"/>
          <a:ea typeface="+mn-ea"/>
          <a:cs typeface="+mn-cs"/>
        </a:defRPr>
      </a:lvl1pPr>
      <a:lvl2pPr marL="1306266" algn="l" defTabSz="2612532" rtl="0" eaLnBrk="1" latinLnBrk="0" hangingPunct="1">
        <a:defRPr sz="5100" kern="1200">
          <a:solidFill>
            <a:schemeClr val="tx1"/>
          </a:solidFill>
          <a:latin typeface="+mn-lt"/>
          <a:ea typeface="+mn-ea"/>
          <a:cs typeface="+mn-cs"/>
        </a:defRPr>
      </a:lvl2pPr>
      <a:lvl3pPr marL="2612532" algn="l" defTabSz="2612532" rtl="0" eaLnBrk="1" latinLnBrk="0" hangingPunct="1">
        <a:defRPr sz="5100" kern="1200">
          <a:solidFill>
            <a:schemeClr val="tx1"/>
          </a:solidFill>
          <a:latin typeface="+mn-lt"/>
          <a:ea typeface="+mn-ea"/>
          <a:cs typeface="+mn-cs"/>
        </a:defRPr>
      </a:lvl3pPr>
      <a:lvl4pPr marL="3918798" algn="l" defTabSz="2612532" rtl="0" eaLnBrk="1" latinLnBrk="0" hangingPunct="1">
        <a:defRPr sz="5100" kern="1200">
          <a:solidFill>
            <a:schemeClr val="tx1"/>
          </a:solidFill>
          <a:latin typeface="+mn-lt"/>
          <a:ea typeface="+mn-ea"/>
          <a:cs typeface="+mn-cs"/>
        </a:defRPr>
      </a:lvl4pPr>
      <a:lvl5pPr marL="5225064" algn="l" defTabSz="2612532" rtl="0" eaLnBrk="1" latinLnBrk="0" hangingPunct="1">
        <a:defRPr sz="5100" kern="1200">
          <a:solidFill>
            <a:schemeClr val="tx1"/>
          </a:solidFill>
          <a:latin typeface="+mn-lt"/>
          <a:ea typeface="+mn-ea"/>
          <a:cs typeface="+mn-cs"/>
        </a:defRPr>
      </a:lvl5pPr>
      <a:lvl6pPr marL="6531331" algn="l" defTabSz="2612532" rtl="0" eaLnBrk="1" latinLnBrk="0" hangingPunct="1">
        <a:defRPr sz="5100" kern="1200">
          <a:solidFill>
            <a:schemeClr val="tx1"/>
          </a:solidFill>
          <a:latin typeface="+mn-lt"/>
          <a:ea typeface="+mn-ea"/>
          <a:cs typeface="+mn-cs"/>
        </a:defRPr>
      </a:lvl6pPr>
      <a:lvl7pPr marL="7837597" algn="l" defTabSz="2612532" rtl="0" eaLnBrk="1" latinLnBrk="0" hangingPunct="1">
        <a:defRPr sz="5100" kern="1200">
          <a:solidFill>
            <a:schemeClr val="tx1"/>
          </a:solidFill>
          <a:latin typeface="+mn-lt"/>
          <a:ea typeface="+mn-ea"/>
          <a:cs typeface="+mn-cs"/>
        </a:defRPr>
      </a:lvl7pPr>
      <a:lvl8pPr marL="9143863" algn="l" defTabSz="2612532" rtl="0" eaLnBrk="1" latinLnBrk="0" hangingPunct="1">
        <a:defRPr sz="5100" kern="1200">
          <a:solidFill>
            <a:schemeClr val="tx1"/>
          </a:solidFill>
          <a:latin typeface="+mn-lt"/>
          <a:ea typeface="+mn-ea"/>
          <a:cs typeface="+mn-cs"/>
        </a:defRPr>
      </a:lvl8pPr>
      <a:lvl9pPr marL="10450129" algn="l" defTabSz="2612532" rtl="0" eaLnBrk="1" latinLnBrk="0" hangingPunct="1">
        <a:defRPr sz="5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jpeg"/><Relationship Id="rId9" Type="http://schemas.openxmlformats.org/officeDocument/2006/relationships/image" Target="../media/image17.png"/><Relationship Id="rId1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9677400" y="11028492"/>
            <a:ext cx="8077200" cy="15184308"/>
          </a:xfrm>
          <a:prstGeom prst="roundRect">
            <a:avLst>
              <a:gd name="adj" fmla="val 6271"/>
            </a:avLst>
          </a:prstGeom>
          <a:solidFill>
            <a:schemeClr val="tx2">
              <a:lumMod val="40000"/>
              <a:lumOff val="60000"/>
            </a:schemeClr>
          </a:solidFill>
          <a:ln>
            <a:noFill/>
          </a:ln>
          <a:effectLst>
            <a:outerShdw blurRad="40000" dist="23000" dir="5400000" rotWithShape="0">
              <a:schemeClr val="tx2">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33400" y="17754600"/>
            <a:ext cx="17221200" cy="8610600"/>
          </a:xfrm>
          <a:prstGeom prst="roundRect">
            <a:avLst>
              <a:gd name="adj" fmla="val 6271"/>
            </a:avLst>
          </a:prstGeom>
          <a:solidFill>
            <a:schemeClr val="tx2">
              <a:lumMod val="40000"/>
              <a:lumOff val="60000"/>
            </a:schemeClr>
          </a:solidFill>
          <a:ln>
            <a:noFill/>
          </a:ln>
          <a:effectLst>
            <a:outerShdw blurRad="40000" dist="23000" dir="5400000" rotWithShape="0">
              <a:schemeClr val="tx2">
                <a:lumMod val="40000"/>
                <a:lumOff val="60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143000" y="21239440"/>
            <a:ext cx="16049761" cy="4668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33400" y="10878234"/>
            <a:ext cx="8229600" cy="6266766"/>
          </a:xfrm>
          <a:prstGeom prst="roundRect">
            <a:avLst>
              <a:gd name="adj" fmla="val 6005"/>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33400" y="3962400"/>
            <a:ext cx="17221200" cy="6248400"/>
          </a:xfrm>
          <a:prstGeom prst="roundRect">
            <a:avLst>
              <a:gd name="adj" fmla="val 9281"/>
            </a:avLst>
          </a:prstGeom>
          <a:solidFill>
            <a:schemeClr val="tx2">
              <a:lumMod val="20000"/>
              <a:lumOff val="80000"/>
            </a:schemeClr>
          </a:solidFill>
          <a:ln>
            <a:solidFill>
              <a:schemeClr val="tx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939"/>
          <p:cNvSpPr>
            <a:spLocks noChangeArrowheads="1"/>
          </p:cNvSpPr>
          <p:nvPr/>
        </p:nvSpPr>
        <p:spPr bwMode="auto">
          <a:xfrm>
            <a:off x="-6626" y="4970"/>
            <a:ext cx="18288000" cy="3500230"/>
          </a:xfrm>
          <a:prstGeom prst="rect">
            <a:avLst/>
          </a:prstGeom>
          <a:solidFill>
            <a:srgbClr val="131313"/>
          </a:solidFill>
          <a:ln w="9525">
            <a:solidFill>
              <a:schemeClr val="tx1"/>
            </a:solidFill>
            <a:miter lim="800000"/>
            <a:headEnd/>
            <a:tailEnd/>
          </a:ln>
          <a:effectLst/>
        </p:spPr>
        <p:txBody>
          <a:bodyPr wrap="none" lIns="91439" tIns="45719" rIns="91439" bIns="45719" anchor="ctr"/>
          <a:lstStyle/>
          <a:p>
            <a:endParaRPr lang="en-US" dirty="0"/>
          </a:p>
        </p:txBody>
      </p:sp>
      <p:sp>
        <p:nvSpPr>
          <p:cNvPr id="7" name="TextBox 6"/>
          <p:cNvSpPr txBox="1"/>
          <p:nvPr/>
        </p:nvSpPr>
        <p:spPr>
          <a:xfrm>
            <a:off x="5334000" y="457200"/>
            <a:ext cx="11813450" cy="1938992"/>
          </a:xfrm>
          <a:prstGeom prst="rect">
            <a:avLst/>
          </a:prstGeom>
          <a:noFill/>
        </p:spPr>
        <p:txBody>
          <a:bodyPr wrap="none" rtlCol="0">
            <a:spAutoFit/>
          </a:bodyPr>
          <a:lstStyle/>
          <a:p>
            <a:r>
              <a:rPr lang="en-US" sz="6000" b="1" dirty="0" smtClean="0">
                <a:solidFill>
                  <a:schemeClr val="accent6">
                    <a:lumMod val="20000"/>
                    <a:lumOff val="80000"/>
                  </a:schemeClr>
                </a:solidFill>
              </a:rPr>
              <a:t>PHANTOM DESIGN FOR DISTORTION </a:t>
            </a:r>
          </a:p>
          <a:p>
            <a:r>
              <a:rPr lang="en-US" sz="6000" b="1" dirty="0" smtClean="0">
                <a:solidFill>
                  <a:schemeClr val="accent6">
                    <a:lumMod val="20000"/>
                    <a:lumOff val="80000"/>
                  </a:schemeClr>
                </a:solidFill>
              </a:rPr>
              <a:t>CORRECTION OF MR IMAGES</a:t>
            </a:r>
            <a:endParaRPr lang="en-US" sz="6000" dirty="0">
              <a:solidFill>
                <a:schemeClr val="accent6">
                  <a:lumMod val="20000"/>
                  <a:lumOff val="80000"/>
                </a:schemeClr>
              </a:solidFill>
            </a:endParaRPr>
          </a:p>
        </p:txBody>
      </p:sp>
      <p:sp>
        <p:nvSpPr>
          <p:cNvPr id="8" name="TextBox 7"/>
          <p:cNvSpPr txBox="1"/>
          <p:nvPr/>
        </p:nvSpPr>
        <p:spPr>
          <a:xfrm>
            <a:off x="5334000" y="2667000"/>
            <a:ext cx="6109891" cy="646331"/>
          </a:xfrm>
          <a:prstGeom prst="rect">
            <a:avLst/>
          </a:prstGeom>
          <a:noFill/>
        </p:spPr>
        <p:txBody>
          <a:bodyPr wrap="none" rtlCol="0">
            <a:spAutoFit/>
          </a:bodyPr>
          <a:lstStyle/>
          <a:p>
            <a:r>
              <a:rPr lang="en-US" sz="3600" dirty="0" smtClean="0">
                <a:solidFill>
                  <a:schemeClr val="accent6">
                    <a:lumMod val="20000"/>
                    <a:lumOff val="80000"/>
                  </a:schemeClr>
                </a:solidFill>
              </a:rPr>
              <a:t>R. </a:t>
            </a:r>
            <a:r>
              <a:rPr lang="en-US" sz="3600" dirty="0" err="1" smtClean="0">
                <a:solidFill>
                  <a:schemeClr val="accent6">
                    <a:lumMod val="20000"/>
                    <a:lumOff val="80000"/>
                  </a:schemeClr>
                </a:solidFill>
              </a:rPr>
              <a:t>Cai</a:t>
            </a:r>
            <a:r>
              <a:rPr lang="en-US" sz="3600" dirty="0" smtClean="0">
                <a:solidFill>
                  <a:schemeClr val="accent6">
                    <a:lumMod val="20000"/>
                    <a:lumOff val="80000"/>
                  </a:schemeClr>
                </a:solidFill>
              </a:rPr>
              <a:t>, K</a:t>
            </a:r>
            <a:r>
              <a:rPr lang="en-US" sz="3600" dirty="0">
                <a:solidFill>
                  <a:schemeClr val="accent6">
                    <a:lumMod val="20000"/>
                    <a:lumOff val="80000"/>
                  </a:schemeClr>
                </a:solidFill>
              </a:rPr>
              <a:t>. E. </a:t>
            </a:r>
            <a:r>
              <a:rPr lang="en-US" sz="3600" dirty="0" smtClean="0">
                <a:solidFill>
                  <a:schemeClr val="accent6">
                    <a:lumMod val="20000"/>
                    <a:lumOff val="80000"/>
                  </a:schemeClr>
                </a:solidFill>
              </a:rPr>
              <a:t>Schubert, R. Schulte</a:t>
            </a:r>
            <a:endParaRPr lang="en-US" sz="3600" dirty="0">
              <a:solidFill>
                <a:schemeClr val="accent6">
                  <a:lumMod val="20000"/>
                  <a:lumOff val="80000"/>
                </a:schemeClr>
              </a:solidFill>
            </a:endParaRPr>
          </a:p>
        </p:txBody>
      </p:sp>
      <p:pic>
        <p:nvPicPr>
          <p:cNvPr id="40" name="Picture 39" descr="Title.png"/>
          <p:cNvPicPr>
            <a:picLocks noChangeAspect="1"/>
          </p:cNvPicPr>
          <p:nvPr/>
        </p:nvPicPr>
        <p:blipFill>
          <a:blip r:embed="rId2"/>
          <a:stretch>
            <a:fillRect/>
          </a:stretch>
        </p:blipFill>
        <p:spPr>
          <a:xfrm>
            <a:off x="1066800" y="304800"/>
            <a:ext cx="3407322" cy="3200400"/>
          </a:xfrm>
          <a:prstGeom prst="rect">
            <a:avLst/>
          </a:prstGeom>
        </p:spPr>
      </p:pic>
      <p:pic>
        <p:nvPicPr>
          <p:cNvPr id="6" name="Picture 5" descr="phantom_old.png"/>
          <p:cNvPicPr>
            <a:picLocks noChangeAspect="1"/>
          </p:cNvPicPr>
          <p:nvPr/>
        </p:nvPicPr>
        <p:blipFill>
          <a:blip r:embed="rId3"/>
          <a:stretch>
            <a:fillRect/>
          </a:stretch>
        </p:blipFill>
        <p:spPr>
          <a:xfrm>
            <a:off x="1066800" y="5167069"/>
            <a:ext cx="3784442" cy="2833931"/>
          </a:xfrm>
          <a:prstGeom prst="rect">
            <a:avLst/>
          </a:prstGeom>
        </p:spPr>
      </p:pic>
      <p:pic>
        <p:nvPicPr>
          <p:cNvPr id="11" name="Picture 10" descr="sagittal_slice.png"/>
          <p:cNvPicPr>
            <a:picLocks noChangeAspect="1"/>
          </p:cNvPicPr>
          <p:nvPr/>
        </p:nvPicPr>
        <p:blipFill>
          <a:blip r:embed="rId4"/>
          <a:stretch>
            <a:fillRect/>
          </a:stretch>
        </p:blipFill>
        <p:spPr>
          <a:xfrm>
            <a:off x="5334000" y="5105400"/>
            <a:ext cx="3672261" cy="2895600"/>
          </a:xfrm>
          <a:prstGeom prst="rect">
            <a:avLst/>
          </a:prstGeom>
        </p:spPr>
      </p:pic>
      <p:pic>
        <p:nvPicPr>
          <p:cNvPr id="12" name="Picture 11" descr="model.png"/>
          <p:cNvPicPr>
            <a:picLocks noChangeAspect="1"/>
          </p:cNvPicPr>
          <p:nvPr/>
        </p:nvPicPr>
        <p:blipFill>
          <a:blip r:embed="rId5"/>
          <a:stretch>
            <a:fillRect/>
          </a:stretch>
        </p:blipFill>
        <p:spPr>
          <a:xfrm>
            <a:off x="1149944" y="14203864"/>
            <a:ext cx="2540000" cy="2705100"/>
          </a:xfrm>
          <a:prstGeom prst="rect">
            <a:avLst/>
          </a:prstGeom>
        </p:spPr>
      </p:pic>
      <p:pic>
        <p:nvPicPr>
          <p:cNvPr id="13" name="Picture 12" descr="model2.png"/>
          <p:cNvPicPr>
            <a:picLocks noChangeAspect="1"/>
          </p:cNvPicPr>
          <p:nvPr/>
        </p:nvPicPr>
        <p:blipFill>
          <a:blip r:embed="rId6"/>
          <a:stretch>
            <a:fillRect/>
          </a:stretch>
        </p:blipFill>
        <p:spPr>
          <a:xfrm>
            <a:off x="4744560" y="14171453"/>
            <a:ext cx="3127373" cy="2897347"/>
          </a:xfrm>
          <a:prstGeom prst="rect">
            <a:avLst/>
          </a:prstGeom>
        </p:spPr>
      </p:pic>
      <p:pic>
        <p:nvPicPr>
          <p:cNvPr id="14" name="Picture 13" descr="Design 1.png"/>
          <p:cNvPicPr>
            <a:picLocks noChangeAspect="1"/>
          </p:cNvPicPr>
          <p:nvPr/>
        </p:nvPicPr>
        <p:blipFill rotWithShape="1">
          <a:blip r:embed="rId7"/>
          <a:srcRect l="21682" t="15793"/>
          <a:stretch/>
        </p:blipFill>
        <p:spPr>
          <a:xfrm>
            <a:off x="1143001" y="21239440"/>
            <a:ext cx="3703748" cy="4126162"/>
          </a:xfrm>
          <a:prstGeom prst="rect">
            <a:avLst/>
          </a:prstGeom>
        </p:spPr>
      </p:pic>
      <p:pic>
        <p:nvPicPr>
          <p:cNvPr id="15" name="Picture 14" descr="Design 4.png"/>
          <p:cNvPicPr>
            <a:picLocks noChangeAspect="1"/>
          </p:cNvPicPr>
          <p:nvPr/>
        </p:nvPicPr>
        <p:blipFill rotWithShape="1">
          <a:blip r:embed="rId8"/>
          <a:srcRect/>
          <a:stretch/>
        </p:blipFill>
        <p:spPr>
          <a:xfrm>
            <a:off x="4811277" y="21239439"/>
            <a:ext cx="12381485" cy="4658381"/>
          </a:xfrm>
          <a:prstGeom prst="rect">
            <a:avLst/>
          </a:prstGeom>
        </p:spPr>
      </p:pic>
      <p:pic>
        <p:nvPicPr>
          <p:cNvPr id="16" name="Picture 15" descr="Design 3.png"/>
          <p:cNvPicPr>
            <a:picLocks noChangeAspect="1"/>
          </p:cNvPicPr>
          <p:nvPr/>
        </p:nvPicPr>
        <p:blipFill>
          <a:blip r:embed="rId9"/>
          <a:stretch>
            <a:fillRect/>
          </a:stretch>
        </p:blipFill>
        <p:spPr>
          <a:xfrm>
            <a:off x="11356975" y="11972925"/>
            <a:ext cx="4718050" cy="5735508"/>
          </a:xfrm>
          <a:prstGeom prst="rect">
            <a:avLst/>
          </a:prstGeom>
        </p:spPr>
      </p:pic>
      <p:sp>
        <p:nvSpPr>
          <p:cNvPr id="19" name="TextBox 18"/>
          <p:cNvSpPr txBox="1"/>
          <p:nvPr/>
        </p:nvSpPr>
        <p:spPr>
          <a:xfrm>
            <a:off x="5784255" y="4267200"/>
            <a:ext cx="6331545" cy="646331"/>
          </a:xfrm>
          <a:prstGeom prst="rect">
            <a:avLst/>
          </a:prstGeom>
          <a:noFill/>
        </p:spPr>
        <p:txBody>
          <a:bodyPr wrap="square" rtlCol="0">
            <a:spAutoFit/>
          </a:bodyPr>
          <a:lstStyle/>
          <a:p>
            <a:pPr algn="ctr"/>
            <a:r>
              <a:rPr lang="en-US" sz="3600" dirty="0" smtClean="0"/>
              <a:t>Original 1.5T Phantom</a:t>
            </a:r>
            <a:endParaRPr lang="en-US" sz="3600" dirty="0"/>
          </a:p>
        </p:txBody>
      </p:sp>
      <p:sp>
        <p:nvSpPr>
          <p:cNvPr id="20" name="TextBox 19"/>
          <p:cNvSpPr txBox="1"/>
          <p:nvPr/>
        </p:nvSpPr>
        <p:spPr>
          <a:xfrm>
            <a:off x="9234861" y="5029200"/>
            <a:ext cx="8208589" cy="5016758"/>
          </a:xfrm>
          <a:prstGeom prst="rect">
            <a:avLst/>
          </a:prstGeom>
          <a:noFill/>
        </p:spPr>
        <p:txBody>
          <a:bodyPr wrap="square" rtlCol="0">
            <a:spAutoFit/>
          </a:bodyPr>
          <a:lstStyle/>
          <a:p>
            <a:r>
              <a:rPr lang="en-US" sz="2000" dirty="0" smtClean="0"/>
              <a:t>Magnetic </a:t>
            </a:r>
            <a:r>
              <a:rPr lang="en-US" sz="2000" dirty="0"/>
              <a:t>resonance imaging (MRI) provides an excellent modality for distinguishing different tissues in the human body, which is essential for medical applications. When MRI is used for stereotactic treatment planning, its geometric accuracy is crucial. Previous studies have been conducted to correct the distortion caused by nonlinearity of the MRI scanner’s magnetic gradient fields by imaging a cubic phantom [1], [2] and defining distortion correction functions based on the distorted appearance its surfaces. Correct mathematical handling of the distortion correction function required that the cube was centered about the magnetic </a:t>
            </a:r>
            <a:r>
              <a:rPr lang="en-US" sz="2000" dirty="0" err="1"/>
              <a:t>isocenter</a:t>
            </a:r>
            <a:r>
              <a:rPr lang="en-US" sz="2000" dirty="0"/>
              <a:t>, which is defined as the common center of the three magnetic gradient fields and  is not very accurately known.  New 3Tesla MRI systems have a larger bore, making the previous phantom design impractically small for probing the field nonlinearity in the periphery of the bore, as the phantom cannot be scaled up due to constraints related to weight and cost of manufacturing. We are introducing a new phantom design using a different approach, which can be built to a larger size, improves accuracy of distortion characterization and reduces cost.</a:t>
            </a:r>
          </a:p>
        </p:txBody>
      </p:sp>
      <p:sp>
        <p:nvSpPr>
          <p:cNvPr id="22" name="TextBox 21"/>
          <p:cNvSpPr txBox="1"/>
          <p:nvPr/>
        </p:nvSpPr>
        <p:spPr>
          <a:xfrm>
            <a:off x="742653" y="11802844"/>
            <a:ext cx="7791748" cy="2308324"/>
          </a:xfrm>
          <a:prstGeom prst="rect">
            <a:avLst/>
          </a:prstGeom>
          <a:noFill/>
        </p:spPr>
        <p:txBody>
          <a:bodyPr wrap="square" rtlCol="0">
            <a:spAutoFit/>
          </a:bodyPr>
          <a:lstStyle/>
          <a:p>
            <a:r>
              <a:rPr lang="en-US" sz="1800" dirty="0" smtClean="0"/>
              <a:t>The </a:t>
            </a:r>
            <a:r>
              <a:rPr lang="en-US" sz="1800" dirty="0" smtClean="0"/>
              <a:t>original phantom design, a 16-cm oil-filled cube, </a:t>
            </a:r>
            <a:r>
              <a:rPr lang="en-US" sz="1800" dirty="0" smtClean="0"/>
              <a:t>could not be scaled up due to weight and manufacturing constraints. Our first modification was to look at changing the material to FR-4 since it is rigid, very flat, and could be submerged for short periods of time to permit scanning the solid liquid interface in an MRI machine.  Since most of the distortion is visible only in the corners, this was rapidly replaced by 8 corners of a virtual cube, which could be connected by a rigid frame.  The weight of a tank to submerge either of these designs to allow scanning was prohibitive, requiring a complete redesign.</a:t>
            </a:r>
            <a:endParaRPr lang="en-US" sz="1800" dirty="0"/>
          </a:p>
        </p:txBody>
      </p:sp>
      <p:sp>
        <p:nvSpPr>
          <p:cNvPr id="23" name="TextBox 22"/>
          <p:cNvSpPr txBox="1"/>
          <p:nvPr/>
        </p:nvSpPr>
        <p:spPr>
          <a:xfrm>
            <a:off x="2884198" y="11156513"/>
            <a:ext cx="2600392" cy="646331"/>
          </a:xfrm>
          <a:prstGeom prst="rect">
            <a:avLst/>
          </a:prstGeom>
          <a:noFill/>
        </p:spPr>
        <p:txBody>
          <a:bodyPr wrap="none" rtlCol="0">
            <a:spAutoFit/>
          </a:bodyPr>
          <a:lstStyle/>
          <a:p>
            <a:r>
              <a:rPr lang="en-US" sz="3600" dirty="0"/>
              <a:t>Initial Design</a:t>
            </a:r>
          </a:p>
        </p:txBody>
      </p:sp>
      <p:sp>
        <p:nvSpPr>
          <p:cNvPr id="27" name="TextBox 26"/>
          <p:cNvSpPr txBox="1"/>
          <p:nvPr/>
        </p:nvSpPr>
        <p:spPr>
          <a:xfrm>
            <a:off x="11995150" y="11145619"/>
            <a:ext cx="2973122" cy="646331"/>
          </a:xfrm>
          <a:prstGeom prst="rect">
            <a:avLst/>
          </a:prstGeom>
          <a:noFill/>
        </p:spPr>
        <p:txBody>
          <a:bodyPr wrap="none" rtlCol="0">
            <a:spAutoFit/>
          </a:bodyPr>
          <a:lstStyle/>
          <a:p>
            <a:r>
              <a:rPr lang="en-US" sz="3600" dirty="0"/>
              <a:t>Current Design</a:t>
            </a:r>
          </a:p>
        </p:txBody>
      </p:sp>
      <p:sp>
        <p:nvSpPr>
          <p:cNvPr id="28" name="TextBox 27"/>
          <p:cNvSpPr txBox="1"/>
          <p:nvPr/>
        </p:nvSpPr>
        <p:spPr>
          <a:xfrm>
            <a:off x="1149944" y="17983200"/>
            <a:ext cx="16042817" cy="3170099"/>
          </a:xfrm>
          <a:prstGeom prst="rect">
            <a:avLst/>
          </a:prstGeom>
          <a:noFill/>
        </p:spPr>
        <p:txBody>
          <a:bodyPr wrap="square" rtlCol="0">
            <a:spAutoFit/>
          </a:bodyPr>
          <a:lstStyle/>
          <a:p>
            <a:r>
              <a:rPr lang="en-US" sz="2000" dirty="0" smtClean="0"/>
              <a:t>The new </a:t>
            </a:r>
            <a:r>
              <a:rPr lang="en-US" sz="2000" dirty="0"/>
              <a:t>phantom is shaped </a:t>
            </a:r>
            <a:r>
              <a:rPr lang="en-US" sz="2000" dirty="0" smtClean="0"/>
              <a:t>to fit the inner volume of the MRI </a:t>
            </a:r>
            <a:r>
              <a:rPr lang="en-US" sz="2000" dirty="0"/>
              <a:t>head coil </a:t>
            </a:r>
            <a:r>
              <a:rPr lang="en-US" sz="2000" dirty="0" smtClean="0"/>
              <a:t>to a maximum degree, </a:t>
            </a:r>
            <a:r>
              <a:rPr lang="en-US" sz="2000" dirty="0"/>
              <a:t>so as to achieve the maximum quality of signal and largest distortion. The phantom is an octagonal prism with 205mm between opposite sides.  Each face of the octagonal prism is composed of 8 high precision NMR tubes that are 5mm in outer diameter and 205 mm in length. These tubes are filled with copper sulfate solution to generate a strong signal in an MRI scanner.  The tubes are placed parallel to the magnetic field so they will cause less susceptibility distortion [3], and thus provide more accurate information on the gradient field.  In the center of the phantom is a large water tank to help intensify the signals generated by the tubes. At one end of the phantom is a cylindrical tank filled with copper sulfate, with a number of small solid cylinders in a hexagonal pattern that are connecting the two surfaces of the tank. These cylinders are used to maintain the long-term accuracy of the two surfaces, making sure they won’t deform, and are also aligned to the field to minimize their effect on the field.  The data generated from 64 tubes mounted on the sides are designed to give us x and y axis distortion information, and the end tank is designed to provide z-axis distortion data, allowing a complete 3-D distortion correction with a relatively small amount of data.</a:t>
            </a:r>
          </a:p>
        </p:txBody>
      </p:sp>
      <p:pic>
        <p:nvPicPr>
          <p:cNvPr id="25" name="Picture 24" descr="llu_pref_rgb.gif"/>
          <p:cNvPicPr>
            <a:picLocks noChangeAspect="1"/>
          </p:cNvPicPr>
          <p:nvPr/>
        </p:nvPicPr>
        <p:blipFill>
          <a:blip r:embed="rId10"/>
          <a:stretch>
            <a:fillRect/>
          </a:stretch>
        </p:blipFill>
        <p:spPr>
          <a:xfrm>
            <a:off x="15087600" y="1752600"/>
            <a:ext cx="2895600" cy="1536845"/>
          </a:xfrm>
          <a:prstGeom prst="rect">
            <a:avLst/>
          </a:prstGeom>
        </p:spPr>
      </p:pic>
      <p:sp>
        <p:nvSpPr>
          <p:cNvPr id="29" name="TextBox 28"/>
          <p:cNvSpPr txBox="1"/>
          <p:nvPr/>
        </p:nvSpPr>
        <p:spPr>
          <a:xfrm>
            <a:off x="1066801" y="8315741"/>
            <a:ext cx="3784441" cy="707886"/>
          </a:xfrm>
          <a:prstGeom prst="rect">
            <a:avLst/>
          </a:prstGeom>
          <a:noFill/>
        </p:spPr>
        <p:txBody>
          <a:bodyPr wrap="square" rtlCol="0">
            <a:spAutoFit/>
          </a:bodyPr>
          <a:lstStyle/>
          <a:p>
            <a:pPr algn="ctr"/>
            <a:r>
              <a:rPr lang="en-US" sz="2000" dirty="0" smtClean="0"/>
              <a:t>Cubic phantom for 1.5T MRI Scanner</a:t>
            </a:r>
            <a:endParaRPr lang="en-US" sz="2000" dirty="0"/>
          </a:p>
        </p:txBody>
      </p:sp>
      <p:sp>
        <p:nvSpPr>
          <p:cNvPr id="30" name="TextBox 29"/>
          <p:cNvSpPr txBox="1"/>
          <p:nvPr/>
        </p:nvSpPr>
        <p:spPr>
          <a:xfrm>
            <a:off x="5334000" y="8229600"/>
            <a:ext cx="3672261" cy="707886"/>
          </a:xfrm>
          <a:prstGeom prst="rect">
            <a:avLst/>
          </a:prstGeom>
          <a:noFill/>
        </p:spPr>
        <p:txBody>
          <a:bodyPr wrap="square" rtlCol="0">
            <a:spAutoFit/>
          </a:bodyPr>
          <a:lstStyle/>
          <a:p>
            <a:pPr algn="ctr"/>
            <a:r>
              <a:rPr lang="en-US" sz="2000" dirty="0" smtClean="0"/>
              <a:t>Scan of cubic phantom showing distortion in 1.5T MRI.</a:t>
            </a:r>
            <a:endParaRPr lang="en-US" sz="2000" dirty="0"/>
          </a:p>
        </p:txBody>
      </p:sp>
    </p:spTree>
    <p:extLst>
      <p:ext uri="{BB962C8B-B14F-4D97-AF65-F5344CB8AC3E}">
        <p14:creationId xmlns:p14="http://schemas.microsoft.com/office/powerpoint/2010/main" val="29329492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493406" y="3886201"/>
            <a:ext cx="17123450" cy="3733800"/>
          </a:xfrm>
          <a:prstGeom prst="roundRect">
            <a:avLst>
              <a:gd name="adj" fmla="val 6309"/>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ounded Rectangle 38"/>
          <p:cNvSpPr/>
          <p:nvPr/>
        </p:nvSpPr>
        <p:spPr>
          <a:xfrm>
            <a:off x="533400" y="21488400"/>
            <a:ext cx="8342646" cy="5486400"/>
          </a:xfrm>
          <a:prstGeom prst="roundRect">
            <a:avLst>
              <a:gd name="adj" fmla="val 899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533400" y="13182600"/>
            <a:ext cx="17145000" cy="8001000"/>
          </a:xfrm>
          <a:prstGeom prst="roundRect">
            <a:avLst>
              <a:gd name="adj" fmla="val 6309"/>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33400" y="8003885"/>
            <a:ext cx="17145000" cy="4788601"/>
          </a:xfrm>
          <a:prstGeom prst="roundRect">
            <a:avLst>
              <a:gd name="adj" fmla="val 839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Rectangle 939"/>
          <p:cNvSpPr>
            <a:spLocks noChangeArrowheads="1"/>
          </p:cNvSpPr>
          <p:nvPr/>
        </p:nvSpPr>
        <p:spPr bwMode="auto">
          <a:xfrm>
            <a:off x="-6626" y="4970"/>
            <a:ext cx="18288000" cy="3500230"/>
          </a:xfrm>
          <a:prstGeom prst="rect">
            <a:avLst/>
          </a:prstGeom>
          <a:solidFill>
            <a:srgbClr val="131313"/>
          </a:solidFill>
          <a:ln w="9525">
            <a:solidFill>
              <a:schemeClr val="tx1">
                <a:lumMod val="95000"/>
                <a:lumOff val="5000"/>
              </a:schemeClr>
            </a:solidFill>
            <a:miter lim="800000"/>
            <a:headEnd/>
            <a:tailEnd/>
          </a:ln>
          <a:effectLst/>
        </p:spPr>
        <p:txBody>
          <a:bodyPr wrap="none" lIns="91439" tIns="45719" rIns="91439" bIns="45719" anchor="ctr"/>
          <a:lstStyle/>
          <a:p>
            <a:endParaRPr lang="en-US" dirty="0"/>
          </a:p>
        </p:txBody>
      </p:sp>
      <p:pic>
        <p:nvPicPr>
          <p:cNvPr id="10" name="Picture 9" descr="IMG_0087.JPG"/>
          <p:cNvPicPr>
            <a:picLocks noChangeAspect="1"/>
          </p:cNvPicPr>
          <p:nvPr/>
        </p:nvPicPr>
        <p:blipFill>
          <a:blip r:embed="rId2"/>
          <a:stretch>
            <a:fillRect/>
          </a:stretch>
        </p:blipFill>
        <p:spPr>
          <a:xfrm>
            <a:off x="13138605" y="4267200"/>
            <a:ext cx="3733800" cy="2800350"/>
          </a:xfrm>
          <a:prstGeom prst="rect">
            <a:avLst/>
          </a:prstGeom>
        </p:spPr>
      </p:pic>
      <p:pic>
        <p:nvPicPr>
          <p:cNvPr id="11" name="Picture 10" descr="IMG_0071.JPG"/>
          <p:cNvPicPr>
            <a:picLocks noChangeAspect="1"/>
          </p:cNvPicPr>
          <p:nvPr/>
        </p:nvPicPr>
        <p:blipFill rotWithShape="1">
          <a:blip r:embed="rId3"/>
          <a:srcRect l="13496" t="600" r="13609"/>
          <a:stretch/>
        </p:blipFill>
        <p:spPr>
          <a:xfrm>
            <a:off x="9830744" y="13487400"/>
            <a:ext cx="3297069" cy="3371938"/>
          </a:xfrm>
          <a:prstGeom prst="rect">
            <a:avLst/>
          </a:prstGeom>
        </p:spPr>
      </p:pic>
      <p:pic>
        <p:nvPicPr>
          <p:cNvPr id="12" name="Picture 11" descr="IMG_0066.JPG"/>
          <p:cNvPicPr>
            <a:picLocks noChangeAspect="1"/>
          </p:cNvPicPr>
          <p:nvPr/>
        </p:nvPicPr>
        <p:blipFill>
          <a:blip r:embed="rId4"/>
          <a:stretch>
            <a:fillRect/>
          </a:stretch>
        </p:blipFill>
        <p:spPr>
          <a:xfrm>
            <a:off x="957227" y="4267200"/>
            <a:ext cx="3733800" cy="2800350"/>
          </a:xfrm>
          <a:prstGeom prst="rect">
            <a:avLst/>
          </a:prstGeom>
        </p:spPr>
      </p:pic>
      <p:pic>
        <p:nvPicPr>
          <p:cNvPr id="15" name="Picture 14" descr="CT scan.png"/>
          <p:cNvPicPr>
            <a:picLocks noChangeAspect="1"/>
          </p:cNvPicPr>
          <p:nvPr/>
        </p:nvPicPr>
        <p:blipFill>
          <a:blip r:embed="rId5"/>
          <a:stretch>
            <a:fillRect/>
          </a:stretch>
        </p:blipFill>
        <p:spPr>
          <a:xfrm>
            <a:off x="957227" y="16700149"/>
            <a:ext cx="4038600" cy="4102451"/>
          </a:xfrm>
          <a:prstGeom prst="rect">
            <a:avLst/>
          </a:prstGeom>
        </p:spPr>
      </p:pic>
      <p:pic>
        <p:nvPicPr>
          <p:cNvPr id="18" name="Picture 10"/>
          <p:cNvPicPr>
            <a:picLocks noChangeAspect="1" noChangeArrowheads="1"/>
          </p:cNvPicPr>
          <p:nvPr/>
        </p:nvPicPr>
        <p:blipFill rotWithShape="1">
          <a:blip r:embed="rId6">
            <a:extLst>
              <a:ext uri="{28A0092B-C50C-407E-A947-70E740481C1C}">
                <a14:useLocalDpi xmlns:a14="http://schemas.microsoft.com/office/drawing/2010/main" val="0"/>
              </a:ext>
            </a:extLst>
          </a:blip>
          <a:srcRect b="8538"/>
          <a:stretch/>
        </p:blipFill>
        <p:spPr bwMode="auto">
          <a:xfrm>
            <a:off x="304799" y="1981199"/>
            <a:ext cx="2752344" cy="1287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descr="Axial2.png"/>
          <p:cNvPicPr>
            <a:picLocks noChangeAspect="1"/>
          </p:cNvPicPr>
          <p:nvPr/>
        </p:nvPicPr>
        <p:blipFill>
          <a:blip r:embed="rId7"/>
          <a:stretch>
            <a:fillRect/>
          </a:stretch>
        </p:blipFill>
        <p:spPr>
          <a:xfrm>
            <a:off x="13396828" y="13487400"/>
            <a:ext cx="3657600" cy="3371938"/>
          </a:xfrm>
          <a:prstGeom prst="rect">
            <a:avLst/>
          </a:prstGeom>
        </p:spPr>
      </p:pic>
      <p:pic>
        <p:nvPicPr>
          <p:cNvPr id="21" name="Picture 20" descr="Coronal_KES.png"/>
          <p:cNvPicPr>
            <a:picLocks noChangeAspect="1"/>
          </p:cNvPicPr>
          <p:nvPr/>
        </p:nvPicPr>
        <p:blipFill>
          <a:blip r:embed="rId8"/>
          <a:stretch>
            <a:fillRect/>
          </a:stretch>
        </p:blipFill>
        <p:spPr>
          <a:xfrm>
            <a:off x="5376825" y="16719242"/>
            <a:ext cx="3614775" cy="4083357"/>
          </a:xfrm>
          <a:prstGeom prst="rect">
            <a:avLst/>
          </a:prstGeom>
        </p:spPr>
      </p:pic>
      <p:sp>
        <p:nvSpPr>
          <p:cNvPr id="16" name="TextBox 15"/>
          <p:cNvSpPr txBox="1"/>
          <p:nvPr/>
        </p:nvSpPr>
        <p:spPr>
          <a:xfrm>
            <a:off x="378583" y="118408"/>
            <a:ext cx="12423017" cy="1938992"/>
          </a:xfrm>
          <a:prstGeom prst="rect">
            <a:avLst/>
          </a:prstGeom>
          <a:noFill/>
        </p:spPr>
        <p:txBody>
          <a:bodyPr wrap="none" rtlCol="0">
            <a:spAutoFit/>
          </a:bodyPr>
          <a:lstStyle/>
          <a:p>
            <a:pPr algn="r"/>
            <a:r>
              <a:rPr lang="en-US" sz="6000" b="1" dirty="0" smtClean="0">
                <a:solidFill>
                  <a:schemeClr val="accent6">
                    <a:lumMod val="20000"/>
                    <a:lumOff val="80000"/>
                  </a:schemeClr>
                </a:solidFill>
                <a:latin typeface="Curlz MT"/>
              </a:rPr>
              <a:t>PHANTOM DESIGN FOR DISTORTION </a:t>
            </a:r>
          </a:p>
          <a:p>
            <a:pPr algn="r"/>
            <a:r>
              <a:rPr lang="en-US" sz="6000" b="1" dirty="0" smtClean="0">
                <a:solidFill>
                  <a:schemeClr val="accent6">
                    <a:lumMod val="20000"/>
                    <a:lumOff val="80000"/>
                  </a:schemeClr>
                </a:solidFill>
                <a:latin typeface="Curlz MT"/>
              </a:rPr>
              <a:t>CORRECTION OF MR IMAGES</a:t>
            </a:r>
            <a:endParaRPr lang="en-US" sz="6000" dirty="0">
              <a:solidFill>
                <a:schemeClr val="accent6">
                  <a:lumMod val="20000"/>
                  <a:lumOff val="80000"/>
                </a:schemeClr>
              </a:solidFill>
              <a:latin typeface="Curlz MT"/>
            </a:endParaRPr>
          </a:p>
        </p:txBody>
      </p:sp>
      <p:sp>
        <p:nvSpPr>
          <p:cNvPr id="19" name="TextBox 18"/>
          <p:cNvSpPr txBox="1"/>
          <p:nvPr/>
        </p:nvSpPr>
        <p:spPr>
          <a:xfrm>
            <a:off x="7051308" y="2301672"/>
            <a:ext cx="5750292" cy="646331"/>
          </a:xfrm>
          <a:prstGeom prst="rect">
            <a:avLst/>
          </a:prstGeom>
          <a:noFill/>
        </p:spPr>
        <p:txBody>
          <a:bodyPr wrap="none" rtlCol="0">
            <a:spAutoFit/>
          </a:bodyPr>
          <a:lstStyle/>
          <a:p>
            <a:r>
              <a:rPr lang="en-US" sz="3600" dirty="0" smtClean="0">
                <a:solidFill>
                  <a:schemeClr val="accent6">
                    <a:lumMod val="20000"/>
                    <a:lumOff val="80000"/>
                  </a:schemeClr>
                </a:solidFill>
                <a:latin typeface="Edwardian Script ITC"/>
              </a:rPr>
              <a:t>R. </a:t>
            </a:r>
            <a:r>
              <a:rPr lang="en-US" sz="3600" dirty="0" err="1" smtClean="0">
                <a:solidFill>
                  <a:schemeClr val="accent6">
                    <a:lumMod val="20000"/>
                    <a:lumOff val="80000"/>
                  </a:schemeClr>
                </a:solidFill>
                <a:latin typeface="Edwardian Script ITC"/>
              </a:rPr>
              <a:t>Cai</a:t>
            </a:r>
            <a:r>
              <a:rPr lang="en-US" sz="3600" dirty="0" smtClean="0">
                <a:solidFill>
                  <a:schemeClr val="accent6">
                    <a:lumMod val="20000"/>
                    <a:lumOff val="80000"/>
                  </a:schemeClr>
                </a:solidFill>
                <a:latin typeface="Edwardian Script ITC"/>
              </a:rPr>
              <a:t>, K</a:t>
            </a:r>
            <a:r>
              <a:rPr lang="en-US" sz="3600" dirty="0">
                <a:solidFill>
                  <a:schemeClr val="accent6">
                    <a:lumMod val="20000"/>
                    <a:lumOff val="80000"/>
                  </a:schemeClr>
                </a:solidFill>
                <a:latin typeface="Edwardian Script ITC"/>
              </a:rPr>
              <a:t>. E. </a:t>
            </a:r>
            <a:r>
              <a:rPr lang="en-US" sz="3600" dirty="0" smtClean="0">
                <a:solidFill>
                  <a:schemeClr val="accent6">
                    <a:lumMod val="20000"/>
                    <a:lumOff val="80000"/>
                  </a:schemeClr>
                </a:solidFill>
                <a:latin typeface="Edwardian Script ITC"/>
              </a:rPr>
              <a:t>Schubert, R. Schulte</a:t>
            </a:r>
            <a:endParaRPr lang="en-US" sz="3600" dirty="0">
              <a:solidFill>
                <a:schemeClr val="accent6">
                  <a:lumMod val="20000"/>
                  <a:lumOff val="80000"/>
                </a:schemeClr>
              </a:solidFill>
              <a:latin typeface="Edwardian Script ITC"/>
            </a:endParaRPr>
          </a:p>
        </p:txBody>
      </p:sp>
      <p:pic>
        <p:nvPicPr>
          <p:cNvPr id="23" name="Picture 22" descr="Title_flip.png"/>
          <p:cNvPicPr>
            <a:picLocks noChangeAspect="1"/>
          </p:cNvPicPr>
          <p:nvPr/>
        </p:nvPicPr>
        <p:blipFill>
          <a:blip r:embed="rId9"/>
          <a:stretch>
            <a:fillRect/>
          </a:stretch>
        </p:blipFill>
        <p:spPr>
          <a:xfrm>
            <a:off x="14097127" y="304800"/>
            <a:ext cx="3407323" cy="3200400"/>
          </a:xfrm>
          <a:prstGeom prst="rect">
            <a:avLst/>
          </a:prstGeom>
        </p:spPr>
      </p:pic>
      <p:pic>
        <p:nvPicPr>
          <p:cNvPr id="25" name="Picture 24" descr="paraffin + floable silicon.png"/>
          <p:cNvPicPr>
            <a:picLocks noChangeAspect="1"/>
          </p:cNvPicPr>
          <p:nvPr/>
        </p:nvPicPr>
        <p:blipFill rotWithShape="1">
          <a:blip r:embed="rId10"/>
          <a:srcRect b="17915"/>
          <a:stretch/>
        </p:blipFill>
        <p:spPr>
          <a:xfrm>
            <a:off x="8839200" y="8317709"/>
            <a:ext cx="1676400" cy="2890205"/>
          </a:xfrm>
          <a:prstGeom prst="rect">
            <a:avLst/>
          </a:prstGeom>
        </p:spPr>
      </p:pic>
      <p:pic>
        <p:nvPicPr>
          <p:cNvPr id="26" name="Picture 25" descr="Paraffin.png"/>
          <p:cNvPicPr>
            <a:picLocks noChangeAspect="1"/>
          </p:cNvPicPr>
          <p:nvPr/>
        </p:nvPicPr>
        <p:blipFill rotWithShape="1">
          <a:blip r:embed="rId11"/>
          <a:srcRect b="17996"/>
          <a:stretch/>
        </p:blipFill>
        <p:spPr>
          <a:xfrm>
            <a:off x="10972800" y="8333509"/>
            <a:ext cx="1259681" cy="2874405"/>
          </a:xfrm>
          <a:prstGeom prst="rect">
            <a:avLst/>
          </a:prstGeom>
        </p:spPr>
      </p:pic>
      <p:pic>
        <p:nvPicPr>
          <p:cNvPr id="27" name="Picture 26" descr="Machinable_wax.png"/>
          <p:cNvPicPr>
            <a:picLocks noChangeAspect="1"/>
          </p:cNvPicPr>
          <p:nvPr/>
        </p:nvPicPr>
        <p:blipFill rotWithShape="1">
          <a:blip r:embed="rId12"/>
          <a:srcRect b="17996"/>
          <a:stretch/>
        </p:blipFill>
        <p:spPr>
          <a:xfrm>
            <a:off x="12649200" y="8333509"/>
            <a:ext cx="1288282" cy="2874405"/>
          </a:xfrm>
          <a:prstGeom prst="rect">
            <a:avLst/>
          </a:prstGeom>
        </p:spPr>
      </p:pic>
      <p:pic>
        <p:nvPicPr>
          <p:cNvPr id="28" name="Picture 27" descr="water_weld.png"/>
          <p:cNvPicPr>
            <a:picLocks noChangeAspect="1"/>
          </p:cNvPicPr>
          <p:nvPr/>
        </p:nvPicPr>
        <p:blipFill rotWithShape="1">
          <a:blip r:embed="rId13"/>
          <a:srcRect b="18292"/>
          <a:stretch/>
        </p:blipFill>
        <p:spPr>
          <a:xfrm>
            <a:off x="14325600" y="8333509"/>
            <a:ext cx="985812" cy="2874405"/>
          </a:xfrm>
          <a:prstGeom prst="rect">
            <a:avLst/>
          </a:prstGeom>
        </p:spPr>
      </p:pic>
      <p:pic>
        <p:nvPicPr>
          <p:cNvPr id="30" name="Picture 29" descr="Silicon.png"/>
          <p:cNvPicPr>
            <a:picLocks noChangeAspect="1"/>
          </p:cNvPicPr>
          <p:nvPr/>
        </p:nvPicPr>
        <p:blipFill rotWithShape="1">
          <a:blip r:embed="rId14"/>
          <a:srcRect b="16686"/>
          <a:stretch/>
        </p:blipFill>
        <p:spPr>
          <a:xfrm>
            <a:off x="15773400" y="8333509"/>
            <a:ext cx="1600200" cy="2874405"/>
          </a:xfrm>
          <a:prstGeom prst="rect">
            <a:avLst/>
          </a:prstGeom>
        </p:spPr>
      </p:pic>
      <p:sp>
        <p:nvSpPr>
          <p:cNvPr id="32" name="TextBox 31"/>
          <p:cNvSpPr txBox="1"/>
          <p:nvPr/>
        </p:nvSpPr>
        <p:spPr>
          <a:xfrm>
            <a:off x="9448800" y="11182290"/>
            <a:ext cx="314510" cy="400110"/>
          </a:xfrm>
          <a:prstGeom prst="rect">
            <a:avLst/>
          </a:prstGeom>
          <a:noFill/>
        </p:spPr>
        <p:txBody>
          <a:bodyPr wrap="none" rtlCol="0">
            <a:spAutoFit/>
          </a:bodyPr>
          <a:lstStyle/>
          <a:p>
            <a:r>
              <a:rPr lang="en-US" sz="2000" dirty="0"/>
              <a:t>1</a:t>
            </a:r>
          </a:p>
        </p:txBody>
      </p:sp>
      <p:sp>
        <p:nvSpPr>
          <p:cNvPr id="33" name="TextBox 32"/>
          <p:cNvSpPr txBox="1"/>
          <p:nvPr/>
        </p:nvSpPr>
        <p:spPr>
          <a:xfrm>
            <a:off x="11342144" y="11182290"/>
            <a:ext cx="314510" cy="400110"/>
          </a:xfrm>
          <a:prstGeom prst="rect">
            <a:avLst/>
          </a:prstGeom>
          <a:noFill/>
        </p:spPr>
        <p:txBody>
          <a:bodyPr wrap="none" rtlCol="0">
            <a:spAutoFit/>
          </a:bodyPr>
          <a:lstStyle/>
          <a:p>
            <a:r>
              <a:rPr lang="en-US" sz="2000" dirty="0"/>
              <a:t>2</a:t>
            </a:r>
          </a:p>
        </p:txBody>
      </p:sp>
      <p:sp>
        <p:nvSpPr>
          <p:cNvPr id="34" name="TextBox 33"/>
          <p:cNvSpPr txBox="1"/>
          <p:nvPr/>
        </p:nvSpPr>
        <p:spPr>
          <a:xfrm>
            <a:off x="13030200" y="11182290"/>
            <a:ext cx="314510" cy="400110"/>
          </a:xfrm>
          <a:prstGeom prst="rect">
            <a:avLst/>
          </a:prstGeom>
          <a:noFill/>
        </p:spPr>
        <p:txBody>
          <a:bodyPr wrap="none" rtlCol="0">
            <a:spAutoFit/>
          </a:bodyPr>
          <a:lstStyle/>
          <a:p>
            <a:r>
              <a:rPr lang="en-US" sz="2000" dirty="0"/>
              <a:t>3</a:t>
            </a:r>
          </a:p>
        </p:txBody>
      </p:sp>
      <p:sp>
        <p:nvSpPr>
          <p:cNvPr id="35" name="TextBox 34"/>
          <p:cNvSpPr txBox="1"/>
          <p:nvPr/>
        </p:nvSpPr>
        <p:spPr>
          <a:xfrm>
            <a:off x="14554200" y="11182290"/>
            <a:ext cx="314510" cy="400110"/>
          </a:xfrm>
          <a:prstGeom prst="rect">
            <a:avLst/>
          </a:prstGeom>
          <a:noFill/>
        </p:spPr>
        <p:txBody>
          <a:bodyPr wrap="none" rtlCol="0">
            <a:spAutoFit/>
          </a:bodyPr>
          <a:lstStyle/>
          <a:p>
            <a:r>
              <a:rPr lang="en-US" sz="2000" dirty="0"/>
              <a:t>4</a:t>
            </a:r>
          </a:p>
        </p:txBody>
      </p:sp>
      <p:sp>
        <p:nvSpPr>
          <p:cNvPr id="36" name="TextBox 35"/>
          <p:cNvSpPr txBox="1"/>
          <p:nvPr/>
        </p:nvSpPr>
        <p:spPr>
          <a:xfrm>
            <a:off x="16306800" y="11182290"/>
            <a:ext cx="314510" cy="400110"/>
          </a:xfrm>
          <a:prstGeom prst="rect">
            <a:avLst/>
          </a:prstGeom>
          <a:noFill/>
        </p:spPr>
        <p:txBody>
          <a:bodyPr wrap="none" rtlCol="0">
            <a:spAutoFit/>
          </a:bodyPr>
          <a:lstStyle/>
          <a:p>
            <a:r>
              <a:rPr lang="en-US" sz="2000" dirty="0"/>
              <a:t>5</a:t>
            </a:r>
          </a:p>
        </p:txBody>
      </p:sp>
      <p:sp>
        <p:nvSpPr>
          <p:cNvPr id="37" name="TextBox 36"/>
          <p:cNvSpPr txBox="1"/>
          <p:nvPr/>
        </p:nvSpPr>
        <p:spPr>
          <a:xfrm>
            <a:off x="9448800" y="11706761"/>
            <a:ext cx="8534400" cy="1323439"/>
          </a:xfrm>
          <a:prstGeom prst="rect">
            <a:avLst/>
          </a:prstGeom>
          <a:noFill/>
        </p:spPr>
        <p:txBody>
          <a:bodyPr wrap="square" numCol="2" rtlCol="0">
            <a:spAutoFit/>
          </a:bodyPr>
          <a:lstStyle/>
          <a:p>
            <a:pPr marL="914400" indent="-914400">
              <a:buAutoNum type="arabicPeriod"/>
            </a:pPr>
            <a:r>
              <a:rPr lang="en-US" sz="2000" dirty="0"/>
              <a:t>Paraffin wax at top with floatable silicon at bottom</a:t>
            </a:r>
          </a:p>
          <a:p>
            <a:pPr marL="914400" indent="-914400">
              <a:buAutoNum type="arabicPeriod"/>
            </a:pPr>
            <a:r>
              <a:rPr lang="en-US" sz="2000" dirty="0"/>
              <a:t>Paraffin wax </a:t>
            </a:r>
            <a:r>
              <a:rPr lang="en-US" sz="2000" dirty="0" smtClean="0"/>
              <a:t>only</a:t>
            </a:r>
          </a:p>
          <a:p>
            <a:pPr marL="914400" indent="-914400">
              <a:buAutoNum type="arabicPeriod"/>
            </a:pPr>
            <a:endParaRPr lang="en-US" sz="2000" dirty="0"/>
          </a:p>
          <a:p>
            <a:pPr marL="914400" indent="-914400">
              <a:buAutoNum type="arabicPeriod"/>
            </a:pPr>
            <a:r>
              <a:rPr lang="en-US" sz="2000" dirty="0" err="1"/>
              <a:t>Machinable</a:t>
            </a:r>
            <a:r>
              <a:rPr lang="en-US" sz="2000" dirty="0"/>
              <a:t> wax</a:t>
            </a:r>
          </a:p>
          <a:p>
            <a:pPr marL="914400" indent="-914400">
              <a:buAutoNum type="arabicPeriod"/>
            </a:pPr>
            <a:r>
              <a:rPr lang="en-US" sz="2000" dirty="0" smtClean="0"/>
              <a:t>Water </a:t>
            </a:r>
            <a:r>
              <a:rPr lang="en-US" sz="2000" dirty="0"/>
              <a:t>weld</a:t>
            </a:r>
          </a:p>
          <a:p>
            <a:pPr marL="914400" indent="-914400">
              <a:buAutoNum type="arabicPeriod"/>
            </a:pPr>
            <a:r>
              <a:rPr lang="en-US" sz="2000" dirty="0" smtClean="0"/>
              <a:t>Silicon</a:t>
            </a:r>
            <a:endParaRPr lang="en-US" sz="2000" dirty="0"/>
          </a:p>
        </p:txBody>
      </p:sp>
      <p:sp>
        <p:nvSpPr>
          <p:cNvPr id="38" name="TextBox 37"/>
          <p:cNvSpPr txBox="1"/>
          <p:nvPr/>
        </p:nvSpPr>
        <p:spPr>
          <a:xfrm>
            <a:off x="3657114" y="21640800"/>
            <a:ext cx="2233304" cy="646331"/>
          </a:xfrm>
          <a:prstGeom prst="rect">
            <a:avLst/>
          </a:prstGeom>
          <a:noFill/>
        </p:spPr>
        <p:txBody>
          <a:bodyPr wrap="none" rtlCol="0">
            <a:spAutoFit/>
          </a:bodyPr>
          <a:lstStyle/>
          <a:p>
            <a:r>
              <a:rPr lang="en-US" sz="3600" dirty="0"/>
              <a:t>Conclusion</a:t>
            </a:r>
          </a:p>
        </p:txBody>
      </p:sp>
      <p:sp>
        <p:nvSpPr>
          <p:cNvPr id="41" name="TextBox 40"/>
          <p:cNvSpPr txBox="1"/>
          <p:nvPr/>
        </p:nvSpPr>
        <p:spPr>
          <a:xfrm>
            <a:off x="957227" y="14718949"/>
            <a:ext cx="8034373" cy="2246769"/>
          </a:xfrm>
          <a:prstGeom prst="rect">
            <a:avLst/>
          </a:prstGeom>
          <a:noFill/>
        </p:spPr>
        <p:txBody>
          <a:bodyPr wrap="square" rtlCol="0">
            <a:spAutoFit/>
          </a:bodyPr>
          <a:lstStyle/>
          <a:p>
            <a:r>
              <a:rPr lang="en-US" sz="2000" dirty="0" smtClean="0"/>
              <a:t>The </a:t>
            </a:r>
            <a:r>
              <a:rPr lang="en-US" sz="2000" dirty="0" smtClean="0"/>
              <a:t>CT image </a:t>
            </a:r>
            <a:r>
              <a:rPr lang="en-US" sz="2000" dirty="0" smtClean="0"/>
              <a:t>of the phantom on the left below shows how accurately it was created.  Below and to the right is the 3T MR image of the same phantom, that was placed in a head coil.  The plastic and glass do not show on the MR image, but the </a:t>
            </a:r>
            <a:r>
              <a:rPr lang="en-US" sz="2000" dirty="0"/>
              <a:t>copper sulfate</a:t>
            </a:r>
            <a:r>
              <a:rPr lang="en-US" sz="2000" dirty="0" smtClean="0"/>
              <a:t> and water are </a:t>
            </a:r>
            <a:r>
              <a:rPr lang="en-US" sz="2000" dirty="0" smtClean="0"/>
              <a:t>provide a strong signal.  </a:t>
            </a:r>
            <a:r>
              <a:rPr lang="en-US" sz="2000" dirty="0" smtClean="0"/>
              <a:t>Distortion is clearly visible, particularly in the upper corners.  Note the NMR tubes </a:t>
            </a:r>
            <a:r>
              <a:rPr lang="en-US" sz="2000" dirty="0" smtClean="0"/>
              <a:t>appear </a:t>
            </a:r>
            <a:r>
              <a:rPr lang="en-US" sz="2000" dirty="0" smtClean="0"/>
              <a:t>bent inward, and the end tank is bowed outwards.  The</a:t>
            </a:r>
            <a:endParaRPr lang="en-US" sz="2000" dirty="0"/>
          </a:p>
        </p:txBody>
      </p:sp>
      <p:sp>
        <p:nvSpPr>
          <p:cNvPr id="42" name="TextBox 41"/>
          <p:cNvSpPr txBox="1"/>
          <p:nvPr/>
        </p:nvSpPr>
        <p:spPr>
          <a:xfrm>
            <a:off x="9830744" y="16926013"/>
            <a:ext cx="7230941" cy="4093428"/>
          </a:xfrm>
          <a:prstGeom prst="rect">
            <a:avLst/>
          </a:prstGeom>
          <a:noFill/>
        </p:spPr>
        <p:txBody>
          <a:bodyPr wrap="square" rtlCol="0">
            <a:spAutoFit/>
          </a:bodyPr>
          <a:lstStyle/>
          <a:p>
            <a:r>
              <a:rPr lang="en-US" sz="2000" dirty="0" smtClean="0"/>
              <a:t>The water </a:t>
            </a:r>
            <a:r>
              <a:rPr lang="en-US" sz="2000" dirty="0"/>
              <a:t>tank </a:t>
            </a:r>
            <a:r>
              <a:rPr lang="en-US" sz="2000" dirty="0" smtClean="0"/>
              <a:t>in the </a:t>
            </a:r>
            <a:r>
              <a:rPr lang="en-US" sz="2000" dirty="0"/>
              <a:t>middle also has some distortion </a:t>
            </a:r>
            <a:r>
              <a:rPr lang="en-US" sz="2000" dirty="0" smtClean="0"/>
              <a:t>although less than the outer NMR tubes.  </a:t>
            </a:r>
            <a:r>
              <a:rPr lang="en-US" sz="2000" dirty="0"/>
              <a:t>The smaller amount </a:t>
            </a:r>
            <a:r>
              <a:rPr lang="en-US" sz="2000" dirty="0" smtClean="0"/>
              <a:t>of distortion in the central water tank demonstrates the need for a larger phantom than the original cubic phantom, which </a:t>
            </a:r>
            <a:r>
              <a:rPr lang="en-US" sz="2000" dirty="0" smtClean="0"/>
              <a:t>had the approximate </a:t>
            </a:r>
            <a:r>
              <a:rPr lang="en-US" sz="2000" dirty="0" smtClean="0"/>
              <a:t>size of the central water tank.  </a:t>
            </a:r>
            <a:r>
              <a:rPr lang="en-US" sz="2000" dirty="0" smtClean="0"/>
              <a:t>The left picture above shows the </a:t>
            </a:r>
            <a:r>
              <a:rPr lang="en-US" sz="2000" dirty="0" smtClean="0"/>
              <a:t>end tank, which </a:t>
            </a:r>
            <a:r>
              <a:rPr lang="en-US" sz="2000" dirty="0" smtClean="0"/>
              <a:t>contains regularly spaced </a:t>
            </a:r>
            <a:r>
              <a:rPr lang="en-US" sz="2000" dirty="0" smtClean="0"/>
              <a:t>cylinders.  </a:t>
            </a:r>
            <a:r>
              <a:rPr lang="en-US" sz="2000" dirty="0" smtClean="0"/>
              <a:t>The right image shows the MR </a:t>
            </a:r>
            <a:r>
              <a:rPr lang="en-US" sz="2000" dirty="0" smtClean="0"/>
              <a:t>image of the end tank, which </a:t>
            </a:r>
            <a:r>
              <a:rPr lang="en-US" sz="2000" dirty="0" smtClean="0"/>
              <a:t>is clearly distorted in all dimensions.  The </a:t>
            </a:r>
            <a:r>
              <a:rPr lang="en-US" sz="2000" dirty="0" smtClean="0"/>
              <a:t>black “hole” in the central part of the end tank is the </a:t>
            </a:r>
            <a:r>
              <a:rPr lang="en-US" sz="2000" dirty="0" smtClean="0"/>
              <a:t>effect of a distortion in longitudinal (z) direction.  It appears </a:t>
            </a:r>
            <a:r>
              <a:rPr lang="en-US" sz="2000" dirty="0" smtClean="0"/>
              <a:t>is in the lower half of the image because the </a:t>
            </a:r>
            <a:r>
              <a:rPr lang="en-US" sz="2000" dirty="0" smtClean="0"/>
              <a:t>magnetic scanner isocenter </a:t>
            </a:r>
            <a:r>
              <a:rPr lang="en-US" sz="2000" dirty="0" smtClean="0"/>
              <a:t>is in the lower half of </a:t>
            </a:r>
            <a:r>
              <a:rPr lang="en-US" sz="2000" dirty="0" smtClean="0"/>
              <a:t>the phantom.  </a:t>
            </a:r>
            <a:r>
              <a:rPr lang="en-US" sz="2000" dirty="0" smtClean="0"/>
              <a:t>Furthermore, the spacing cylinders appear </a:t>
            </a:r>
            <a:r>
              <a:rPr lang="en-US" sz="2000" dirty="0" smtClean="0"/>
              <a:t>as ellipses rather than circles, </a:t>
            </a:r>
            <a:r>
              <a:rPr lang="en-US" sz="2000" dirty="0" smtClean="0"/>
              <a:t>because </a:t>
            </a:r>
            <a:r>
              <a:rPr lang="en-US" sz="2000" dirty="0" smtClean="0"/>
              <a:t>the straight </a:t>
            </a:r>
            <a:r>
              <a:rPr lang="en-US" sz="2000" dirty="0" smtClean="0"/>
              <a:t>image </a:t>
            </a:r>
            <a:r>
              <a:rPr lang="en-US" sz="2000" dirty="0" smtClean="0"/>
              <a:t>plane cuts </a:t>
            </a:r>
            <a:r>
              <a:rPr lang="en-US" sz="2000" dirty="0" smtClean="0"/>
              <a:t>across </a:t>
            </a:r>
            <a:r>
              <a:rPr lang="en-US" sz="2000" dirty="0" smtClean="0"/>
              <a:t>the distorted cylinders </a:t>
            </a:r>
            <a:r>
              <a:rPr lang="en-US" sz="2000" dirty="0" smtClean="0"/>
              <a:t>at an </a:t>
            </a:r>
            <a:r>
              <a:rPr lang="en-US" sz="2000" dirty="0" smtClean="0"/>
              <a:t>angle.</a:t>
            </a:r>
            <a:endParaRPr lang="en-US" sz="2000" dirty="0"/>
          </a:p>
        </p:txBody>
      </p:sp>
      <p:sp>
        <p:nvSpPr>
          <p:cNvPr id="43" name="TextBox 42"/>
          <p:cNvSpPr txBox="1"/>
          <p:nvPr/>
        </p:nvSpPr>
        <p:spPr>
          <a:xfrm>
            <a:off x="3390900" y="13868400"/>
            <a:ext cx="3982693" cy="646331"/>
          </a:xfrm>
          <a:prstGeom prst="rect">
            <a:avLst/>
          </a:prstGeom>
          <a:noFill/>
        </p:spPr>
        <p:txBody>
          <a:bodyPr wrap="none" rtlCol="0">
            <a:spAutoFit/>
          </a:bodyPr>
          <a:lstStyle/>
          <a:p>
            <a:r>
              <a:rPr lang="en-US" sz="3600" dirty="0" smtClean="0"/>
              <a:t>Distortion Detection</a:t>
            </a:r>
            <a:endParaRPr lang="en-US" sz="3600" dirty="0"/>
          </a:p>
        </p:txBody>
      </p:sp>
      <p:sp>
        <p:nvSpPr>
          <p:cNvPr id="44" name="TextBox 43"/>
          <p:cNvSpPr txBox="1"/>
          <p:nvPr/>
        </p:nvSpPr>
        <p:spPr>
          <a:xfrm>
            <a:off x="756580" y="9006834"/>
            <a:ext cx="8034373" cy="3785652"/>
          </a:xfrm>
          <a:prstGeom prst="rect">
            <a:avLst/>
          </a:prstGeom>
          <a:noFill/>
        </p:spPr>
        <p:txBody>
          <a:bodyPr wrap="square" rtlCol="0">
            <a:spAutoFit/>
          </a:bodyPr>
          <a:lstStyle/>
          <a:p>
            <a:r>
              <a:rPr lang="en-US" sz="2000" dirty="0" smtClean="0"/>
              <a:t>Our original idea for sealing the NMR tubes was to use paraffin wax, either with or without a silicon seal.  Paraffin was </a:t>
            </a:r>
            <a:r>
              <a:rPr lang="en-US" sz="2000" dirty="0" smtClean="0"/>
              <a:t>heated </a:t>
            </a:r>
            <a:r>
              <a:rPr lang="en-US" sz="2000" dirty="0" smtClean="0"/>
              <a:t>and </a:t>
            </a:r>
            <a:r>
              <a:rPr lang="en-US" sz="2000" dirty="0" smtClean="0"/>
              <a:t>a liquid drop was then added </a:t>
            </a:r>
            <a:r>
              <a:rPr lang="en-US" sz="2000" dirty="0" smtClean="0"/>
              <a:t>to the </a:t>
            </a:r>
            <a:r>
              <a:rPr lang="en-US" sz="2000" dirty="0" smtClean="0"/>
              <a:t>tube as a seal , </a:t>
            </a:r>
            <a:r>
              <a:rPr lang="en-US" sz="2000" dirty="0" smtClean="0"/>
              <a:t>but had an uneven bottom caused by the rapid solidifying of the wax, when it came in contact with the copper sulfate.  Additionally, it tended to trap air bubbles, which made the end very hard to work with in the images.  Worst yet, after a few weeks the liquid level in the tubes started to drop.  We decided to compare three potential alternatives: </a:t>
            </a:r>
            <a:r>
              <a:rPr lang="en-US" sz="2000" dirty="0" err="1" smtClean="0"/>
              <a:t>machinable</a:t>
            </a:r>
            <a:r>
              <a:rPr lang="en-US" sz="2000" dirty="0" smtClean="0"/>
              <a:t> wax, water weld, and silicon sealer.  As the images on the right show, the silicon was far and away the best.  There was no leakage lost, and since the setup time was slower on the liquid side it ended up being almost completely flat.  Every feature was met, and it was also the most cost effective solution.</a:t>
            </a:r>
            <a:endParaRPr lang="en-US" sz="2000" dirty="0"/>
          </a:p>
        </p:txBody>
      </p:sp>
      <p:sp>
        <p:nvSpPr>
          <p:cNvPr id="45" name="TextBox 44"/>
          <p:cNvSpPr txBox="1"/>
          <p:nvPr/>
        </p:nvSpPr>
        <p:spPr>
          <a:xfrm>
            <a:off x="2971800" y="8156285"/>
            <a:ext cx="3759619" cy="646331"/>
          </a:xfrm>
          <a:prstGeom prst="rect">
            <a:avLst/>
          </a:prstGeom>
          <a:noFill/>
        </p:spPr>
        <p:txBody>
          <a:bodyPr wrap="none" rtlCol="0">
            <a:spAutoFit/>
          </a:bodyPr>
          <a:lstStyle/>
          <a:p>
            <a:r>
              <a:rPr lang="en-US" sz="3600" dirty="0" smtClean="0"/>
              <a:t>Sealing NMR Tubes</a:t>
            </a:r>
            <a:endParaRPr lang="en-US" sz="3600" dirty="0"/>
          </a:p>
        </p:txBody>
      </p:sp>
      <p:sp>
        <p:nvSpPr>
          <p:cNvPr id="46" name="TextBox 45"/>
          <p:cNvSpPr txBox="1"/>
          <p:nvPr/>
        </p:nvSpPr>
        <p:spPr>
          <a:xfrm>
            <a:off x="1214784" y="22292915"/>
            <a:ext cx="7155685" cy="4093428"/>
          </a:xfrm>
          <a:prstGeom prst="rect">
            <a:avLst/>
          </a:prstGeom>
          <a:noFill/>
        </p:spPr>
        <p:txBody>
          <a:bodyPr wrap="square" rtlCol="0">
            <a:spAutoFit/>
          </a:bodyPr>
          <a:lstStyle/>
          <a:p>
            <a:r>
              <a:rPr lang="en-US" sz="2000" dirty="0" smtClean="0"/>
              <a:t>The </a:t>
            </a:r>
            <a:r>
              <a:rPr lang="en-US" sz="2000" dirty="0" smtClean="0"/>
              <a:t>new distortion </a:t>
            </a:r>
            <a:r>
              <a:rPr lang="en-US" sz="2000" dirty="0" smtClean="0"/>
              <a:t>phantom performs </a:t>
            </a:r>
            <a:r>
              <a:rPr lang="en-US" sz="2000" dirty="0" smtClean="0"/>
              <a:t>with excellently now </a:t>
            </a:r>
            <a:r>
              <a:rPr lang="en-US" sz="2000" dirty="0" smtClean="0"/>
              <a:t>that the NMR tubes are sealed with silicon.  It is large enough to detect the distortion of the gradient coils and allow for the correction of the image.  Both the NMR tubes and the end tank show good resolution of the distortion features.  It would be </a:t>
            </a:r>
            <a:r>
              <a:rPr lang="en-US" sz="2000" dirty="0" err="1" smtClean="0"/>
              <a:t>advantagous</a:t>
            </a:r>
            <a:r>
              <a:rPr lang="en-US" sz="2000" dirty="0" smtClean="0"/>
              <a:t> to </a:t>
            </a:r>
            <a:r>
              <a:rPr lang="en-US" sz="2000" dirty="0" smtClean="0"/>
              <a:t>have a second end tank on the other side.  Additionally, since the phantom is sensitive to rotations, a rotational alignment unit </a:t>
            </a:r>
            <a:r>
              <a:rPr lang="en-US" sz="2000" dirty="0" smtClean="0"/>
              <a:t>will </a:t>
            </a:r>
            <a:r>
              <a:rPr lang="en-US" sz="2000" dirty="0" smtClean="0"/>
              <a:t>improve </a:t>
            </a:r>
            <a:r>
              <a:rPr lang="en-US" sz="2000" dirty="0" smtClean="0"/>
              <a:t>the ability </a:t>
            </a:r>
            <a:r>
              <a:rPr lang="en-US" sz="2000" dirty="0"/>
              <a:t>to automatically detect and correct the images.  We are currently designing a three axis rotational stage that can be custom fit to a scanner and head coil</a:t>
            </a:r>
            <a:r>
              <a:rPr lang="en-US" sz="2000"/>
              <a:t>. </a:t>
            </a:r>
            <a:endParaRPr lang="en-US" sz="2000" dirty="0"/>
          </a:p>
          <a:p>
            <a:endParaRPr lang="en-US" sz="2000" dirty="0"/>
          </a:p>
          <a:p>
            <a:r>
              <a:rPr lang="en-US" sz="2000" dirty="0"/>
              <a:t>The authors graciously acknowledge the support of the National Institute of Health under Grant No. 1R01EB013118-01</a:t>
            </a:r>
            <a:r>
              <a:rPr lang="en-US" sz="2000" dirty="0" smtClean="0"/>
              <a:t>.</a:t>
            </a:r>
            <a:endParaRPr lang="en-US" sz="2000" dirty="0"/>
          </a:p>
        </p:txBody>
      </p:sp>
      <p:sp>
        <p:nvSpPr>
          <p:cNvPr id="48" name="TextBox 47"/>
          <p:cNvSpPr txBox="1"/>
          <p:nvPr/>
        </p:nvSpPr>
        <p:spPr>
          <a:xfrm>
            <a:off x="4974413" y="4757502"/>
            <a:ext cx="7791748" cy="2585323"/>
          </a:xfrm>
          <a:prstGeom prst="rect">
            <a:avLst/>
          </a:prstGeom>
          <a:noFill/>
        </p:spPr>
        <p:txBody>
          <a:bodyPr wrap="square" rtlCol="0">
            <a:spAutoFit/>
          </a:bodyPr>
          <a:lstStyle/>
          <a:p>
            <a:r>
              <a:rPr lang="en-US" sz="1800" dirty="0" smtClean="0"/>
              <a:t>The new phantom is designed to rest in the head coil of a 3T MRI scanner.  It has a back plate with several leveling screws to align the phantom in the head coil using the laser alignment system.  This alignment is aided by alignment marks on the outside of the phantom. The phantom is then moved into the MRI scanner, and </a:t>
            </a:r>
            <a:r>
              <a:rPr lang="en-US" sz="1800" dirty="0" smtClean="0"/>
              <a:t>its center is placed </a:t>
            </a:r>
            <a:r>
              <a:rPr lang="en-US" sz="1800" dirty="0" smtClean="0"/>
              <a:t>as close to the isocenter as possible.  While it is not required to be centered, </a:t>
            </a:r>
            <a:r>
              <a:rPr lang="en-US" sz="1800" dirty="0" smtClean="0"/>
              <a:t>centering </a:t>
            </a:r>
            <a:r>
              <a:rPr lang="en-US" sz="1800" dirty="0" smtClean="0"/>
              <a:t>does improve the </a:t>
            </a:r>
            <a:r>
              <a:rPr lang="en-US" sz="1800" dirty="0" smtClean="0"/>
              <a:t>performance.  </a:t>
            </a:r>
            <a:r>
              <a:rPr lang="en-US" sz="1800" dirty="0" smtClean="0"/>
              <a:t>A quick alignment scan is used to ensure the phantom is in the best location possible.  When this is done the scan is taken and processed using distortion detection and correction </a:t>
            </a:r>
            <a:r>
              <a:rPr lang="en-US" sz="1800" dirty="0" smtClean="0"/>
              <a:t>software, </a:t>
            </a:r>
            <a:r>
              <a:rPr lang="en-US" sz="1800" dirty="0" smtClean="0"/>
              <a:t>which </a:t>
            </a:r>
            <a:r>
              <a:rPr lang="en-US" sz="1800" dirty="0" smtClean="0"/>
              <a:t>is not subject of the present presentation.</a:t>
            </a:r>
            <a:endParaRPr lang="en-US" sz="1800" dirty="0"/>
          </a:p>
        </p:txBody>
      </p:sp>
      <p:sp>
        <p:nvSpPr>
          <p:cNvPr id="49" name="TextBox 48"/>
          <p:cNvSpPr txBox="1"/>
          <p:nvPr/>
        </p:nvSpPr>
        <p:spPr>
          <a:xfrm>
            <a:off x="6934200" y="4111171"/>
            <a:ext cx="3883692" cy="646331"/>
          </a:xfrm>
          <a:prstGeom prst="rect">
            <a:avLst/>
          </a:prstGeom>
          <a:noFill/>
        </p:spPr>
        <p:txBody>
          <a:bodyPr wrap="none" rtlCol="0">
            <a:spAutoFit/>
          </a:bodyPr>
          <a:lstStyle/>
          <a:p>
            <a:r>
              <a:rPr lang="en-US" sz="3600" dirty="0" smtClean="0"/>
              <a:t>Installation and Use</a:t>
            </a:r>
            <a:endParaRPr lang="en-US" sz="3600" dirty="0"/>
          </a:p>
        </p:txBody>
      </p:sp>
      <p:sp>
        <p:nvSpPr>
          <p:cNvPr id="2" name="Rectangle 1"/>
          <p:cNvSpPr/>
          <p:nvPr/>
        </p:nvSpPr>
        <p:spPr>
          <a:xfrm>
            <a:off x="9455915" y="22287131"/>
            <a:ext cx="7917685" cy="4401205"/>
          </a:xfrm>
          <a:prstGeom prst="rect">
            <a:avLst/>
          </a:prstGeom>
        </p:spPr>
        <p:txBody>
          <a:bodyPr wrap="square">
            <a:spAutoFit/>
          </a:bodyPr>
          <a:lstStyle/>
          <a:p>
            <a:pPr lvl="0"/>
            <a:r>
              <a:rPr lang="en-US" sz="2000" dirty="0" smtClean="0"/>
              <a:t>[1] S</a:t>
            </a:r>
            <a:r>
              <a:rPr lang="en-US" sz="2000" dirty="0"/>
              <a:t>. </a:t>
            </a:r>
            <a:r>
              <a:rPr lang="en-US" sz="2000" dirty="0" err="1"/>
              <a:t>Langlois</a:t>
            </a:r>
            <a:r>
              <a:rPr lang="en-US" sz="2000" dirty="0"/>
              <a:t>, M. </a:t>
            </a:r>
            <a:r>
              <a:rPr lang="en-US" sz="2000" dirty="0" err="1"/>
              <a:t>Desvignes</a:t>
            </a:r>
            <a:r>
              <a:rPr lang="en-US" sz="2000" dirty="0"/>
              <a:t>, J.M. </a:t>
            </a:r>
            <a:r>
              <a:rPr lang="en-US" sz="2000" dirty="0" err="1"/>
              <a:t>Constans</a:t>
            </a:r>
            <a:r>
              <a:rPr lang="en-US" sz="2000" dirty="0"/>
              <a:t>, and M. </a:t>
            </a:r>
            <a:r>
              <a:rPr lang="en-US" sz="2000" dirty="0" err="1"/>
              <a:t>Revenu</a:t>
            </a:r>
            <a:r>
              <a:rPr lang="en-US" sz="2000" dirty="0"/>
              <a:t>, MRI </a:t>
            </a:r>
            <a:endParaRPr lang="en-US" sz="2000" dirty="0" smtClean="0"/>
          </a:p>
          <a:p>
            <a:pPr lvl="0"/>
            <a:r>
              <a:rPr lang="en-US" sz="2000" dirty="0"/>
              <a:t> </a:t>
            </a:r>
            <a:r>
              <a:rPr lang="en-US" sz="2000" dirty="0" smtClean="0"/>
              <a:t>     Geometric </a:t>
            </a:r>
            <a:r>
              <a:rPr lang="en-US" sz="2000" dirty="0"/>
              <a:t>Distortion: A Simple Approach to Correcting the Effects of </a:t>
            </a:r>
            <a:endParaRPr lang="en-US" sz="2000" dirty="0" smtClean="0"/>
          </a:p>
          <a:p>
            <a:pPr lvl="0"/>
            <a:r>
              <a:rPr lang="en-US" sz="2000" dirty="0"/>
              <a:t> </a:t>
            </a:r>
            <a:r>
              <a:rPr lang="en-US" sz="2000" dirty="0" smtClean="0"/>
              <a:t>     Non-linear </a:t>
            </a:r>
            <a:r>
              <a:rPr lang="en-US" sz="2000" dirty="0"/>
              <a:t>Gradient Fields, J. </a:t>
            </a:r>
            <a:r>
              <a:rPr lang="en-US" sz="2000" dirty="0" err="1"/>
              <a:t>Magn</a:t>
            </a:r>
            <a:r>
              <a:rPr lang="en-US" sz="2000" dirty="0"/>
              <a:t>. </a:t>
            </a:r>
            <a:r>
              <a:rPr lang="en-US" sz="2000" dirty="0" err="1"/>
              <a:t>Reson</a:t>
            </a:r>
            <a:r>
              <a:rPr lang="en-US" sz="2000" dirty="0"/>
              <a:t>. Imaging, vol. 9, </a:t>
            </a:r>
            <a:endParaRPr lang="en-US" sz="2000" dirty="0" smtClean="0"/>
          </a:p>
          <a:p>
            <a:pPr lvl="0"/>
            <a:r>
              <a:rPr lang="en-US" sz="2000" dirty="0"/>
              <a:t> </a:t>
            </a:r>
            <a:r>
              <a:rPr lang="en-US" sz="2000" dirty="0" smtClean="0"/>
              <a:t>     pp</a:t>
            </a:r>
            <a:r>
              <a:rPr lang="en-US" sz="2000" dirty="0"/>
              <a:t>. 821-831, 1999.</a:t>
            </a:r>
          </a:p>
          <a:p>
            <a:pPr lvl="0"/>
            <a:r>
              <a:rPr lang="en-US" sz="2000" dirty="0" smtClean="0"/>
              <a:t>[2] T</a:t>
            </a:r>
            <a:r>
              <a:rPr lang="en-US" sz="2000" dirty="0"/>
              <a:t>. Lee, K. Schubert, R. Schulte, Software-Based Algorithm for Modeling </a:t>
            </a:r>
            <a:endParaRPr lang="en-US" sz="2000" dirty="0" smtClean="0"/>
          </a:p>
          <a:p>
            <a:pPr lvl="0"/>
            <a:r>
              <a:rPr lang="en-US" sz="2000" dirty="0"/>
              <a:t> </a:t>
            </a:r>
            <a:r>
              <a:rPr lang="en-US" sz="2000" dirty="0" smtClean="0"/>
              <a:t>     and Correction </a:t>
            </a:r>
            <a:r>
              <a:rPr lang="en-US" sz="2000" dirty="0"/>
              <a:t>of Gradient Nonlinearity Distortions in Magnetic </a:t>
            </a:r>
            <a:endParaRPr lang="en-US" sz="2000" dirty="0" smtClean="0"/>
          </a:p>
          <a:p>
            <a:pPr lvl="0"/>
            <a:r>
              <a:rPr lang="en-US" sz="2000" dirty="0"/>
              <a:t> </a:t>
            </a:r>
            <a:r>
              <a:rPr lang="en-US" sz="2000" dirty="0" smtClean="0"/>
              <a:t>     Resonance </a:t>
            </a:r>
            <a:r>
              <a:rPr lang="en-US" sz="2000" dirty="0"/>
              <a:t>Imaging, </a:t>
            </a:r>
            <a:r>
              <a:rPr lang="en-US" sz="2000" dirty="0" smtClean="0"/>
              <a:t> IAENG </a:t>
            </a:r>
            <a:r>
              <a:rPr lang="en-US" sz="2000" dirty="0"/>
              <a:t>Transactions on Electrical and Electronics </a:t>
            </a:r>
            <a:endParaRPr lang="en-US" sz="2000" dirty="0" smtClean="0"/>
          </a:p>
          <a:p>
            <a:pPr lvl="0"/>
            <a:r>
              <a:rPr lang="en-US" sz="2000" dirty="0"/>
              <a:t> </a:t>
            </a:r>
            <a:r>
              <a:rPr lang="en-US" sz="2000" dirty="0" smtClean="0"/>
              <a:t>     Engineering</a:t>
            </a:r>
            <a:r>
              <a:rPr lang="en-US" sz="2000" dirty="0"/>
              <a:t>, vol. I, 2008</a:t>
            </a:r>
          </a:p>
          <a:p>
            <a:pPr lvl="0"/>
            <a:r>
              <a:rPr lang="en-US" sz="2000" dirty="0" smtClean="0"/>
              <a:t>[3] J</a:t>
            </a:r>
            <a:r>
              <a:rPr lang="en-US" sz="2000" dirty="0"/>
              <a:t>. F. </a:t>
            </a:r>
            <a:r>
              <a:rPr lang="en-US" sz="2000" dirty="0" err="1"/>
              <a:t>Schenck</a:t>
            </a:r>
            <a:r>
              <a:rPr lang="en-US" sz="2000" dirty="0"/>
              <a:t>, “The Role of Magnetic </a:t>
            </a:r>
            <a:r>
              <a:rPr lang="en-US" sz="2000" dirty="0" err="1"/>
              <a:t>Susceptibilty</a:t>
            </a:r>
            <a:r>
              <a:rPr lang="en-US" sz="2000" dirty="0"/>
              <a:t> In Magnetic </a:t>
            </a:r>
            <a:endParaRPr lang="en-US" sz="2000" dirty="0" smtClean="0"/>
          </a:p>
          <a:p>
            <a:pPr lvl="0"/>
            <a:r>
              <a:rPr lang="en-US" sz="2000" dirty="0"/>
              <a:t> </a:t>
            </a:r>
            <a:r>
              <a:rPr lang="en-US" sz="2000" dirty="0" smtClean="0"/>
              <a:t>     Resonance </a:t>
            </a:r>
            <a:r>
              <a:rPr lang="en-US" sz="2000" dirty="0"/>
              <a:t>Imaging: MRI Magnetic Compatibility of the First And </a:t>
            </a:r>
            <a:endParaRPr lang="en-US" sz="2000" dirty="0" smtClean="0"/>
          </a:p>
          <a:p>
            <a:pPr lvl="0"/>
            <a:r>
              <a:rPr lang="en-US" sz="2000" dirty="0"/>
              <a:t> </a:t>
            </a:r>
            <a:r>
              <a:rPr lang="en-US" sz="2000" dirty="0" smtClean="0"/>
              <a:t>     Second </a:t>
            </a:r>
            <a:r>
              <a:rPr lang="en-US" sz="2000" dirty="0"/>
              <a:t>Kind”, Medical Physics, vol. 23, </a:t>
            </a:r>
            <a:r>
              <a:rPr lang="en-US" sz="2000" dirty="0" err="1"/>
              <a:t>iss</a:t>
            </a:r>
            <a:r>
              <a:rPr lang="en-US" sz="2000" dirty="0"/>
              <a:t> 6, 1996, pp. 815–850.</a:t>
            </a:r>
          </a:p>
          <a:p>
            <a:pPr lvl="0"/>
            <a:r>
              <a:rPr lang="en-US" sz="2000" dirty="0" smtClean="0"/>
              <a:t>[4] R</a:t>
            </a:r>
            <a:r>
              <a:rPr lang="en-US" sz="2000" dirty="0"/>
              <a:t>. Cai, K. Schubert, R. Schulte, Computational Algorithm for </a:t>
            </a:r>
            <a:r>
              <a:rPr lang="en-US" sz="2000" dirty="0" smtClean="0"/>
              <a:t>Estimating</a:t>
            </a:r>
          </a:p>
          <a:p>
            <a:pPr lvl="0"/>
            <a:r>
              <a:rPr lang="en-US" sz="2000" dirty="0"/>
              <a:t> </a:t>
            </a:r>
            <a:r>
              <a:rPr lang="en-US" sz="2000" dirty="0" smtClean="0"/>
              <a:t>     </a:t>
            </a:r>
            <a:r>
              <a:rPr lang="en-US" sz="2000" dirty="0"/>
              <a:t>the Gradient </a:t>
            </a:r>
            <a:r>
              <a:rPr lang="en-US" sz="2000" dirty="0" err="1"/>
              <a:t>Isocenter</a:t>
            </a:r>
            <a:r>
              <a:rPr lang="en-US" sz="2000" dirty="0"/>
              <a:t> of an MRI Scanner. Proceedings of the </a:t>
            </a:r>
            <a:endParaRPr lang="en-US" sz="2000" dirty="0" smtClean="0"/>
          </a:p>
          <a:p>
            <a:pPr lvl="0"/>
            <a:r>
              <a:rPr lang="en-US" sz="2000" dirty="0"/>
              <a:t> </a:t>
            </a:r>
            <a:r>
              <a:rPr lang="en-US" sz="2000" dirty="0" smtClean="0"/>
              <a:t>     International </a:t>
            </a:r>
            <a:r>
              <a:rPr lang="en-US" sz="2000" dirty="0"/>
              <a:t>Conference on Scientific Computing, 2012, </a:t>
            </a:r>
            <a:r>
              <a:rPr lang="en-US" sz="2000" dirty="0" smtClean="0"/>
              <a:t>accepted.</a:t>
            </a:r>
            <a:endParaRPr lang="en-US" sz="2000" dirty="0"/>
          </a:p>
        </p:txBody>
      </p:sp>
      <p:sp>
        <p:nvSpPr>
          <p:cNvPr id="50" name="TextBox 49"/>
          <p:cNvSpPr txBox="1"/>
          <p:nvPr/>
        </p:nvSpPr>
        <p:spPr>
          <a:xfrm>
            <a:off x="11863823" y="21640799"/>
            <a:ext cx="2242024" cy="646331"/>
          </a:xfrm>
          <a:prstGeom prst="rect">
            <a:avLst/>
          </a:prstGeom>
          <a:noFill/>
        </p:spPr>
        <p:txBody>
          <a:bodyPr wrap="none" rtlCol="0">
            <a:spAutoFit/>
          </a:bodyPr>
          <a:lstStyle/>
          <a:p>
            <a:r>
              <a:rPr lang="en-US" sz="3600" dirty="0" smtClean="0"/>
              <a:t>References</a:t>
            </a:r>
            <a:endParaRPr lang="en-US" sz="3600" dirty="0"/>
          </a:p>
        </p:txBody>
      </p:sp>
      <p:sp>
        <p:nvSpPr>
          <p:cNvPr id="51" name="Rounded Rectangle 50"/>
          <p:cNvSpPr/>
          <p:nvPr/>
        </p:nvSpPr>
        <p:spPr>
          <a:xfrm>
            <a:off x="9335754" y="21488400"/>
            <a:ext cx="8342646" cy="5486400"/>
          </a:xfrm>
          <a:prstGeom prst="roundRect">
            <a:avLst>
              <a:gd name="adj" fmla="val 8995"/>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2949249"/>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TW_Space</Template>
  <TotalTime>1338</TotalTime>
  <Words>1567</Words>
  <Application>Microsoft Office PowerPoint</Application>
  <PresentationFormat>Custom</PresentationFormat>
  <Paragraphs>51</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Thème Office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Reinhard</cp:lastModifiedBy>
  <cp:revision>116</cp:revision>
  <dcterms:created xsi:type="dcterms:W3CDTF">2012-08-29T16:17:57Z</dcterms:created>
  <dcterms:modified xsi:type="dcterms:W3CDTF">2012-08-29T22:55:57Z</dcterms:modified>
</cp:coreProperties>
</file>